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05" r:id="rId5"/>
    <p:sldId id="299" r:id="rId6"/>
    <p:sldId id="306" r:id="rId7"/>
    <p:sldId id="308" r:id="rId8"/>
    <p:sldId id="316" r:id="rId9"/>
    <p:sldId id="318" r:id="rId10"/>
    <p:sldId id="309" r:id="rId11"/>
    <p:sldId id="315" r:id="rId12"/>
    <p:sldId id="311" r:id="rId13"/>
    <p:sldId id="312" r:id="rId14"/>
    <p:sldId id="314" r:id="rId15"/>
    <p:sldId id="296" r:id="rId16"/>
    <p:sldId id="317" r:id="rId17"/>
    <p:sldId id="300" r:id="rId18"/>
  </p:sldIdLst>
  <p:sldSz cx="12192000" cy="6858000"/>
  <p:notesSz cx="68580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58" userDrawn="1">
          <p15:clr>
            <a:srgbClr val="A4A3A4"/>
          </p15:clr>
        </p15:guide>
        <p15:guide id="2" orient="horz" pos="1321" userDrawn="1">
          <p15:clr>
            <a:srgbClr val="A4A3A4"/>
          </p15:clr>
        </p15:guide>
        <p15:guide id="3" orient="horz" pos="927" userDrawn="1">
          <p15:clr>
            <a:srgbClr val="A4A3A4"/>
          </p15:clr>
        </p15:guide>
        <p15:guide id="4" orient="horz" pos="4195" userDrawn="1">
          <p15:clr>
            <a:srgbClr val="A4A3A4"/>
          </p15:clr>
        </p15:guide>
        <p15:guide id="5" pos="7315" userDrawn="1">
          <p15:clr>
            <a:srgbClr val="A4A3A4"/>
          </p15:clr>
        </p15:guide>
        <p15:guide id="6" pos="3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vel Golikov" initials="PG" lastIdx="1" clrIdx="0">
    <p:extLst>
      <p:ext uri="{19B8F6BF-5375-455C-9EA6-DF929625EA0E}">
        <p15:presenceInfo xmlns:p15="http://schemas.microsoft.com/office/powerpoint/2012/main" userId="S::pavel.golikov@aramcoinnovations.com::b46bcf6a-7d17-490a-9e98-d221adcd780a" providerId="AD"/>
      </p:ext>
    </p:extLst>
  </p:cmAuthor>
  <p:cmAuthor id="2" name="Leyla Ismailova" initials="LI" lastIdx="1" clrIdx="1">
    <p:extLst>
      <p:ext uri="{19B8F6BF-5375-455C-9EA6-DF929625EA0E}">
        <p15:presenceInfo xmlns:p15="http://schemas.microsoft.com/office/powerpoint/2012/main" userId="S::leyla.ismailova@aramcoinnovations.com::ad327e6c-d994-467e-9fde-8ec3d7e3a4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E0"/>
    <a:srgbClr val="FF9900"/>
    <a:srgbClr val="FF6600"/>
    <a:srgbClr val="58B44C"/>
    <a:srgbClr val="47AF64"/>
    <a:srgbClr val="00833E"/>
    <a:srgbClr val="4FAF61"/>
    <a:srgbClr val="0033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1241F9-D7D5-45F9-A7E8-ADDD3841A996}" v="3" dt="2019-12-15T05:16:54.201"/>
    <p1510:client id="{28A50848-A060-44EE-B2BE-0F9FB0605698}" v="230" dt="2019-12-15T07:41:59.364"/>
    <p1510:client id="{34F423A2-0813-4AED-AC37-804C1FEE92B7}" v="1915" dt="2019-12-15T07:18:15.089"/>
    <p1510:client id="{63F89FB2-3A62-42CB-93A9-20F04F84AFD7}" v="812" dt="2019-12-14T23:40:51.250"/>
    <p1510:client id="{B8D9C8B7-27CE-4F9B-BB8F-5F0FD3D1A1FE}" v="3" dt="2019-12-14T23:46:00.221"/>
    <p1510:client id="{D4FED510-BBE7-4822-97D4-CCA5069CB455}" v="13" dt="2019-12-14T22:27:45.0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4058"/>
        <p:guide orient="horz" pos="1321"/>
        <p:guide orient="horz" pos="927"/>
        <p:guide orient="horz" pos="4195"/>
        <p:guide pos="7315"/>
        <p:guide pos="364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4.xml" Id="rId8" /><Relationship Type="http://schemas.openxmlformats.org/officeDocument/2006/relationships/slide" Target="slides/slide9.xml" Id="rId13" /><Relationship Type="http://schemas.openxmlformats.org/officeDocument/2006/relationships/slide" Target="slides/slide14.xml" Id="rId18" /><Relationship Type="http://schemas.openxmlformats.org/officeDocument/2006/relationships/customXml" Target="../customXml/item3.xml" Id="rId3" /><Relationship Type="http://schemas.openxmlformats.org/officeDocument/2006/relationships/commentAuthors" Target="commentAuthors.xml" Id="rId21" /><Relationship Type="http://schemas.openxmlformats.org/officeDocument/2006/relationships/slide" Target="slides/slide3.xml" Id="rId7" /><Relationship Type="http://schemas.openxmlformats.org/officeDocument/2006/relationships/slide" Target="slides/slide8.xml" Id="rId12" /><Relationship Type="http://schemas.openxmlformats.org/officeDocument/2006/relationships/slide" Target="slides/slide13.xml" Id="rId17" /><Relationship Type="http://schemas.openxmlformats.org/officeDocument/2006/relationships/tableStyles" Target="tableStyles.xml" Id="rId25" /><Relationship Type="http://schemas.openxmlformats.org/officeDocument/2006/relationships/customXml" Target="../customXml/item2.xml" Id="rId2" /><Relationship Type="http://schemas.openxmlformats.org/officeDocument/2006/relationships/slide" Target="slides/slide12.xml" Id="rId16" /><Relationship Type="http://schemas.openxmlformats.org/officeDocument/2006/relationships/handoutMaster" Target="handoutMasters/handoutMaster1.xml" Id="rId20" /><Relationship Type="http://schemas.openxmlformats.org/officeDocument/2006/relationships/customXml" Target="../customXml/item1.xml" Id="rId1" /><Relationship Type="http://schemas.openxmlformats.org/officeDocument/2006/relationships/slide" Target="slides/slide2.xml" Id="rId6" /><Relationship Type="http://schemas.openxmlformats.org/officeDocument/2006/relationships/slide" Target="slides/slide7.xml" Id="rId11" /><Relationship Type="http://schemas.openxmlformats.org/officeDocument/2006/relationships/theme" Target="theme/theme1.xml" Id="rId24" /><Relationship Type="http://schemas.openxmlformats.org/officeDocument/2006/relationships/slide" Target="slides/slide1.xml" Id="rId5" /><Relationship Type="http://schemas.openxmlformats.org/officeDocument/2006/relationships/slide" Target="slides/slide11.xml" Id="rId15" /><Relationship Type="http://schemas.openxmlformats.org/officeDocument/2006/relationships/viewProps" Target="viewProps.xml" Id="rId23" /><Relationship Type="http://schemas.openxmlformats.org/officeDocument/2006/relationships/slide" Target="slides/slide6.xml" Id="rId10" /><Relationship Type="http://schemas.openxmlformats.org/officeDocument/2006/relationships/notesMaster" Target="notesMasters/notesMaster1.xml" Id="rId19" /><Relationship Type="http://schemas.openxmlformats.org/officeDocument/2006/relationships/slideMaster" Target="slideMasters/slideMaster1.xml" Id="rId4" /><Relationship Type="http://schemas.openxmlformats.org/officeDocument/2006/relationships/slide" Target="slides/slide5.xml" Id="rId9" /><Relationship Type="http://schemas.openxmlformats.org/officeDocument/2006/relationships/slide" Target="slides/slide10.xml" Id="rId14" /><Relationship Type="http://schemas.openxmlformats.org/officeDocument/2006/relationships/presProps" Target="presProps.xml" Id="rId22" /><Relationship Type="http://schemas.microsoft.com/office/2015/10/relationships/revisionInfo" Target="revisionInfo.xml" Id="rId27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0F03F2FB-37B6-AC47-A337-5DCB979887EC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6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29966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9B4C23E8-98CB-724A-A9AF-180CFD5A8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864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47F87951-D65D-904A-8BFA-D8E288E9897E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1"/>
            <a:ext cx="5486400" cy="4183380"/>
          </a:xfrm>
          <a:prstGeom prst="rect">
            <a:avLst/>
          </a:prstGeom>
        </p:spPr>
        <p:txBody>
          <a:bodyPr vert="horz" lIns="92830" tIns="46415" rIns="92830" bIns="46415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6"/>
            <a:ext cx="297180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39C3F2B8-5EF1-B94F-80BF-73F41E3E8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145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/>
              <a:t>Divide coordinate data from different files into well segments</a:t>
            </a:r>
          </a:p>
          <a:p>
            <a:pPr marL="229870" indent="-229870"/>
            <a:r>
              <a:rPr lang="en-US" sz="1200"/>
              <a:t>Concatenate and average geochemical properties and production data for every segment versus time</a:t>
            </a:r>
          </a:p>
          <a:p>
            <a:pPr marL="229870" indent="-229870"/>
            <a:endParaRPr lang="en-US" sz="1200"/>
          </a:p>
          <a:p>
            <a:pPr marL="229870" indent="-229870"/>
            <a:r>
              <a:rPr lang="en-US" sz="1200"/>
              <a:t>Perform feature engineering and analyze which of geochemistry properties significantly impacts the production</a:t>
            </a:r>
            <a:endParaRPr lang="ru-RU" sz="1200"/>
          </a:p>
          <a:p>
            <a:pPr marL="229870" indent="-229870"/>
            <a:endParaRPr lang="en-US" sz="1200"/>
          </a:p>
          <a:p>
            <a:pPr marL="229870" indent="-229870"/>
            <a:r>
              <a:rPr lang="en-US" sz="1200"/>
              <a:t>Find correlations between</a:t>
            </a:r>
            <a:r>
              <a:rPr lang="ru-RU" sz="1200"/>
              <a:t> </a:t>
            </a:r>
            <a:r>
              <a:rPr lang="en-US" sz="1200"/>
              <a:t>every geochemical parameter and oil production rate</a:t>
            </a:r>
          </a:p>
          <a:p>
            <a:pPr marL="229870" indent="-229870"/>
            <a:endParaRPr lang="en-US" sz="1200"/>
          </a:p>
          <a:p>
            <a:pPr marL="229870" indent="-229870"/>
            <a:r>
              <a:rPr lang="en-US" sz="1200"/>
              <a:t>Plot interpolated surface for predicted values</a:t>
            </a:r>
          </a:p>
          <a:p>
            <a:pPr marL="229870" indent="-229870"/>
            <a:endParaRPr lang="en-US" sz="1200"/>
          </a:p>
          <a:p>
            <a:pPr marL="229870" indent="-229870"/>
            <a:r>
              <a:rPr lang="en-US" sz="1200"/>
              <a:t>Choose the most appropriate places to drill new wells</a:t>
            </a:r>
          </a:p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C3F2B8-5EF1-B94F-80BF-73F41E3E8BD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0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saudi aramc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A_PPT_Covers_01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511552"/>
            <a:ext cx="12192000" cy="43464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9" y="1373728"/>
            <a:ext cx="10974916" cy="1776301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20" y="3236918"/>
            <a:ext cx="5484283" cy="685277"/>
          </a:xfrm>
        </p:spPr>
        <p:txBody>
          <a:bodyPr/>
          <a:lstStyle>
            <a:lvl1pPr marL="0" indent="0" algn="l">
              <a:buNone/>
              <a:defRPr sz="1200" b="1" cap="none">
                <a:solidFill>
                  <a:srgbClr val="55565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Picture 12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514" y="6373154"/>
            <a:ext cx="1981266" cy="192030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11" name="Рисунок 10" descr="cid:image002.png@01D50CA2.54629600">
            <a:extLst>
              <a:ext uri="{FF2B5EF4-FFF2-40B4-BE49-F238E27FC236}">
                <a16:creationId xmlns:a16="http://schemas.microsoft.com/office/drawing/2014/main" id="{0E0E7CC5-5AA8-4F7E-B5C5-B247CB3AFADB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8443" y="80840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1293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Gree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25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Gre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856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Dark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610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Dark Blu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0379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Imag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 userDrawn="1"/>
        </p:nvSpPr>
        <p:spPr>
          <a:xfrm>
            <a:off x="4576132" y="3"/>
            <a:ext cx="7615869" cy="6864195"/>
          </a:xfrm>
          <a:custGeom>
            <a:avLst/>
            <a:gdLst>
              <a:gd name="connsiteX0" fmla="*/ 0 w 5711902"/>
              <a:gd name="connsiteY0" fmla="*/ 6858000 h 6858000"/>
              <a:gd name="connsiteX1" fmla="*/ 1496118 w 5711902"/>
              <a:gd name="connsiteY1" fmla="*/ 0 h 6858000"/>
              <a:gd name="connsiteX2" fmla="*/ 5711902 w 5711902"/>
              <a:gd name="connsiteY2" fmla="*/ 0 h 6858000"/>
              <a:gd name="connsiteX3" fmla="*/ 4215784 w 5711902"/>
              <a:gd name="connsiteY3" fmla="*/ 6858000 h 6858000"/>
              <a:gd name="connsiteX4" fmla="*/ 0 w 5711902"/>
              <a:gd name="connsiteY4" fmla="*/ 6858000 h 6858000"/>
              <a:gd name="connsiteX0" fmla="*/ 0 w 5711902"/>
              <a:gd name="connsiteY0" fmla="*/ 6858000 h 6864195"/>
              <a:gd name="connsiteX1" fmla="*/ 1496118 w 5711902"/>
              <a:gd name="connsiteY1" fmla="*/ 0 h 6864195"/>
              <a:gd name="connsiteX2" fmla="*/ 5711902 w 5711902"/>
              <a:gd name="connsiteY2" fmla="*/ 0 h 6864195"/>
              <a:gd name="connsiteX3" fmla="*/ 5708808 w 5711902"/>
              <a:gd name="connsiteY3" fmla="*/ 6864195 h 6864195"/>
              <a:gd name="connsiteX4" fmla="*/ 0 w 5711902"/>
              <a:gd name="connsiteY4" fmla="*/ 6858000 h 6864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11902" h="6864195">
                <a:moveTo>
                  <a:pt x="0" y="6858000"/>
                </a:moveTo>
                <a:lnTo>
                  <a:pt x="1496118" y="0"/>
                </a:lnTo>
                <a:lnTo>
                  <a:pt x="5711902" y="0"/>
                </a:lnTo>
                <a:cubicBezTo>
                  <a:pt x="5710871" y="2288065"/>
                  <a:pt x="5709839" y="4576130"/>
                  <a:pt x="5708808" y="6864195"/>
                </a:cubicBez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0">
                <a:schemeClr val="bg2"/>
              </a:gs>
              <a:gs pos="90000">
                <a:schemeClr val="tx2"/>
              </a:gs>
            </a:gsLst>
            <a:lin ang="189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-183" y="0"/>
            <a:ext cx="6591792" cy="6858000"/>
          </a:xfrm>
          <a:custGeom>
            <a:avLst/>
            <a:gdLst>
              <a:gd name="connsiteX0" fmla="*/ 0 w 4930775"/>
              <a:gd name="connsiteY0" fmla="*/ 6858000 h 6858000"/>
              <a:gd name="connsiteX1" fmla="*/ 1474302 w 4930775"/>
              <a:gd name="connsiteY1" fmla="*/ 0 h 6858000"/>
              <a:gd name="connsiteX2" fmla="*/ 4930775 w 4930775"/>
              <a:gd name="connsiteY2" fmla="*/ 0 h 6858000"/>
              <a:gd name="connsiteX3" fmla="*/ 3456473 w 4930775"/>
              <a:gd name="connsiteY3" fmla="*/ 6858000 h 6858000"/>
              <a:gd name="connsiteX4" fmla="*/ 0 w 4930775"/>
              <a:gd name="connsiteY4" fmla="*/ 6858000 h 6858000"/>
              <a:gd name="connsiteX0" fmla="*/ 137 w 4930912"/>
              <a:gd name="connsiteY0" fmla="*/ 6858000 h 6858000"/>
              <a:gd name="connsiteX1" fmla="*/ 0 w 4930912"/>
              <a:gd name="connsiteY1" fmla="*/ 6195 h 6858000"/>
              <a:gd name="connsiteX2" fmla="*/ 4930912 w 4930912"/>
              <a:gd name="connsiteY2" fmla="*/ 0 h 6858000"/>
              <a:gd name="connsiteX3" fmla="*/ 3456610 w 4930912"/>
              <a:gd name="connsiteY3" fmla="*/ 6858000 h 6858000"/>
              <a:gd name="connsiteX4" fmla="*/ 137 w 4930912"/>
              <a:gd name="connsiteY4" fmla="*/ 6858000 h 6858000"/>
              <a:gd name="connsiteX0" fmla="*/ 137 w 4930912"/>
              <a:gd name="connsiteY0" fmla="*/ 6858000 h 6858000"/>
              <a:gd name="connsiteX1" fmla="*/ 0 w 4930912"/>
              <a:gd name="connsiteY1" fmla="*/ 6195 h 6858000"/>
              <a:gd name="connsiteX2" fmla="*/ 4930912 w 4930912"/>
              <a:gd name="connsiteY2" fmla="*/ 0 h 6858000"/>
              <a:gd name="connsiteX3" fmla="*/ 3438025 w 4930912"/>
              <a:gd name="connsiteY3" fmla="*/ 6858000 h 6858000"/>
              <a:gd name="connsiteX4" fmla="*/ 137 w 4930912"/>
              <a:gd name="connsiteY4" fmla="*/ 6858000 h 6858000"/>
              <a:gd name="connsiteX0" fmla="*/ 137 w 4930912"/>
              <a:gd name="connsiteY0" fmla="*/ 6858000 h 6858000"/>
              <a:gd name="connsiteX1" fmla="*/ 0 w 4930912"/>
              <a:gd name="connsiteY1" fmla="*/ 0 h 6858000"/>
              <a:gd name="connsiteX2" fmla="*/ 4930912 w 4930912"/>
              <a:gd name="connsiteY2" fmla="*/ 0 h 6858000"/>
              <a:gd name="connsiteX3" fmla="*/ 3438025 w 4930912"/>
              <a:gd name="connsiteY3" fmla="*/ 6858000 h 6858000"/>
              <a:gd name="connsiteX4" fmla="*/ 137 w 49309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0912" h="6858000">
                <a:moveTo>
                  <a:pt x="137" y="6858000"/>
                </a:moveTo>
                <a:cubicBezTo>
                  <a:pt x="91" y="4574065"/>
                  <a:pt x="46" y="2283935"/>
                  <a:pt x="0" y="0"/>
                </a:cubicBezTo>
                <a:lnTo>
                  <a:pt x="4930912" y="0"/>
                </a:lnTo>
                <a:lnTo>
                  <a:pt x="3438025" y="6858000"/>
                </a:lnTo>
                <a:lnTo>
                  <a:pt x="137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1"/>
          </p:nvPr>
        </p:nvSpPr>
        <p:spPr>
          <a:xfrm>
            <a:off x="6562502" y="1470297"/>
            <a:ext cx="5049532" cy="2615184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Font typeface="Arial"/>
              <a:buNone/>
              <a:defRPr lang="en-US" sz="20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43381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593079" y="1470297"/>
            <a:ext cx="5049532" cy="2615184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93081" y="274641"/>
            <a:ext cx="11018953" cy="824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6972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Gradient">
    <p:bg>
      <p:bgPr>
        <a:gradFill flip="none" rotWithShape="1">
          <a:gsLst>
            <a:gs pos="10000">
              <a:schemeClr val="bg2"/>
            </a:gs>
            <a:gs pos="90000">
              <a:schemeClr val="tx2"/>
            </a:gs>
          </a:gsLst>
          <a:lin ang="189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081" y="274641"/>
            <a:ext cx="11018953" cy="5486825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62461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igh impac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081" y="199941"/>
            <a:ext cx="9442753" cy="5486825"/>
          </a:xfrm>
        </p:spPr>
        <p:txBody>
          <a:bodyPr/>
          <a:lstStyle>
            <a:lvl1pPr>
              <a:spcBef>
                <a:spcPts val="2400"/>
              </a:spcBef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61073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igh impac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080" y="199939"/>
            <a:ext cx="9442753" cy="5486825"/>
          </a:xfrm>
        </p:spPr>
        <p:txBody>
          <a:bodyPr/>
          <a:lstStyle>
            <a:lvl1pPr>
              <a:spcBef>
                <a:spcPts val="2400"/>
              </a:spcBef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81075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saudi aramc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8" y="1373726"/>
            <a:ext cx="10974916" cy="1620172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19" y="3236916"/>
            <a:ext cx="5484283" cy="685277"/>
          </a:xfrm>
          <a:noFill/>
        </p:spPr>
        <p:txBody>
          <a:bodyPr vert="horz" lIns="0" tIns="45720" rIns="0" bIns="45720" rtlCol="0">
            <a:noAutofit/>
          </a:bodyPr>
          <a:lstStyle>
            <a:lvl1pPr marL="230188" indent="-230188">
              <a:buNone/>
              <a:defRPr lang="en-US" sz="1200" b="1" cap="none" dirty="0">
                <a:solidFill>
                  <a:srgbClr val="55565A"/>
                </a:solidFill>
              </a:defRPr>
            </a:lvl1pPr>
          </a:lstStyle>
          <a:p>
            <a:pPr marL="0" lvl="0" indent="0"/>
            <a:r>
              <a:rPr lang="en-US"/>
              <a:t>Click to edit master subtitle style</a:t>
            </a:r>
          </a:p>
        </p:txBody>
      </p:sp>
      <p:pic>
        <p:nvPicPr>
          <p:cNvPr id="7" name="Picture 6" descr="Energy lin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30650"/>
            <a:ext cx="12192000" cy="4027351"/>
          </a:xfrm>
          <a:prstGeom prst="rect">
            <a:avLst/>
          </a:prstGeom>
        </p:spPr>
      </p:pic>
      <p:pic>
        <p:nvPicPr>
          <p:cNvPr id="12" name="Picture 11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935" y="6223997"/>
            <a:ext cx="1981266" cy="192030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671316F5-26B9-4429-B459-4D2A461A917E}"/>
              </a:ext>
            </a:extLst>
          </p:cNvPr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11" name="Рисунок 10" descr="cid:image002.png@01D50CA2.54629600">
            <a:extLst>
              <a:ext uri="{FF2B5EF4-FFF2-40B4-BE49-F238E27FC236}">
                <a16:creationId xmlns:a16="http://schemas.microsoft.com/office/drawing/2014/main" id="{0E56EF42-26F1-4CCA-AEC8-EFC6FA159F04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790" y="112603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3558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081" y="1480499"/>
            <a:ext cx="11018953" cy="4566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347370" y="645699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178B512-3A5B-4D98-8FBE-B55F696B0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4442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strategic ven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A_PPT_Covers_05a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194304"/>
            <a:ext cx="12192000" cy="36636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8" y="1373726"/>
            <a:ext cx="10974916" cy="1620172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19" y="3236916"/>
            <a:ext cx="5484283" cy="685277"/>
          </a:xfrm>
        </p:spPr>
        <p:txBody>
          <a:bodyPr/>
          <a:lstStyle>
            <a:lvl1pPr marL="0" indent="0" algn="l">
              <a:buFont typeface="Arial"/>
              <a:buNone/>
              <a:defRPr sz="1200" b="1" cap="none">
                <a:solidFill>
                  <a:srgbClr val="55565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935" y="6223997"/>
            <a:ext cx="1981266" cy="192030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6F26BAD5-E804-419A-8FD1-85A7B42B92C5}"/>
              </a:ext>
            </a:extLst>
          </p:cNvPr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12" name="Рисунок 11" descr="cid:image002.png@01D50CA2.54629600">
            <a:extLst>
              <a:ext uri="{FF2B5EF4-FFF2-40B4-BE49-F238E27FC236}">
                <a16:creationId xmlns:a16="http://schemas.microsoft.com/office/drawing/2014/main" id="{670A29C3-CC5D-4A44-9BFE-357D3D2374C9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790" y="112603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43818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research &amp; inno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A_PPT_Covers_06a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65576"/>
            <a:ext cx="12192000" cy="3392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8" y="1373726"/>
            <a:ext cx="10974916" cy="1620172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19" y="3236916"/>
            <a:ext cx="5484283" cy="685277"/>
          </a:xfrm>
        </p:spPr>
        <p:txBody>
          <a:bodyPr/>
          <a:lstStyle>
            <a:lvl1pPr marL="0" indent="0" algn="l">
              <a:buFont typeface="Arial"/>
              <a:buNone/>
              <a:defRPr sz="1200" b="1" cap="none">
                <a:solidFill>
                  <a:srgbClr val="55565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935" y="6223997"/>
            <a:ext cx="1981266" cy="192030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8" name="Рисунок 7" descr="cid:image002.png@01D50CA2.54629600">
            <a:extLst>
              <a:ext uri="{FF2B5EF4-FFF2-40B4-BE49-F238E27FC236}">
                <a16:creationId xmlns:a16="http://schemas.microsoft.com/office/drawing/2014/main" id="{D2E92FF4-4EBB-40B6-8A0A-E9E8FA9446B9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790" y="112603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67129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entrepreneursh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11718" y="1373726"/>
            <a:ext cx="10974916" cy="1620172"/>
          </a:xfrm>
        </p:spPr>
        <p:txBody>
          <a:bodyPr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11719" y="3236916"/>
            <a:ext cx="5484283" cy="685277"/>
          </a:xfrm>
        </p:spPr>
        <p:txBody>
          <a:bodyPr/>
          <a:lstStyle>
            <a:lvl1pPr marL="0" indent="0" algn="l">
              <a:buFont typeface="Arial"/>
              <a:buNone/>
              <a:defRPr sz="1200" b="1" cap="none">
                <a:solidFill>
                  <a:srgbClr val="55565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Picture 9" descr="Triangle 6 Exter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736605"/>
            <a:ext cx="5520123" cy="3121395"/>
          </a:xfrm>
          <a:prstGeom prst="rect">
            <a:avLst/>
          </a:prstGeom>
        </p:spPr>
      </p:pic>
      <p:pic>
        <p:nvPicPr>
          <p:cNvPr id="13" name="Picture 12" descr="Untitled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935" y="6223997"/>
            <a:ext cx="1981266" cy="192030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43B181E-E493-4B34-A8D9-D1B7A3AC1CEE}"/>
              </a:ext>
            </a:extLst>
          </p:cNvPr>
          <p:cNvSpPr txBox="1">
            <a:spLocks/>
          </p:cNvSpPr>
          <p:nvPr userDrawn="1"/>
        </p:nvSpPr>
        <p:spPr>
          <a:xfrm>
            <a:off x="4137498" y="6565184"/>
            <a:ext cx="3917004" cy="2741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>
                <a:solidFill>
                  <a:schemeClr val="accent4">
                    <a:lumMod val="10000"/>
                  </a:schemeClr>
                </a:solidFill>
              </a:rPr>
              <a:t>© Copyright 2019, Aramco Innovations. All rights reserved.</a:t>
            </a:r>
          </a:p>
        </p:txBody>
      </p:sp>
      <p:pic>
        <p:nvPicPr>
          <p:cNvPr id="11" name="Рисунок 10" descr="cid:image002.png@01D50CA2.54629600">
            <a:extLst>
              <a:ext uri="{FF2B5EF4-FFF2-40B4-BE49-F238E27FC236}">
                <a16:creationId xmlns:a16="http://schemas.microsoft.com/office/drawing/2014/main" id="{FE438173-1AD9-4F4F-84EE-5E0D8CC98706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790" y="112603"/>
            <a:ext cx="1866900" cy="81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84397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 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cid:image002.png@01D50CA2.54629600">
            <a:extLst>
              <a:ext uri="{FF2B5EF4-FFF2-40B4-BE49-F238E27FC236}">
                <a16:creationId xmlns:a16="http://schemas.microsoft.com/office/drawing/2014/main" id="{BAD6CD3F-08FE-46B5-BC17-C58C5E2BB609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3339" y="2789853"/>
            <a:ext cx="2550756" cy="10673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159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3081" y="274641"/>
            <a:ext cx="11018953" cy="8242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7232" y="1480499"/>
            <a:ext cx="538480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593079" y="1480499"/>
            <a:ext cx="538480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342261" y="64416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E5F9ED7-B4D9-44CD-8556-78EC0BA70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3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3081" y="274641"/>
            <a:ext cx="11018953" cy="8242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65196" y="1480499"/>
            <a:ext cx="347472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2"/>
          </p:nvPr>
        </p:nvSpPr>
        <p:spPr>
          <a:xfrm>
            <a:off x="8137312" y="1480499"/>
            <a:ext cx="347472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593079" y="1480499"/>
            <a:ext cx="3474720" cy="457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9861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2" y="2137317"/>
            <a:ext cx="2372319" cy="3916010"/>
          </a:xfrm>
        </p:spPr>
        <p:txBody>
          <a:bodyPr/>
          <a:lstStyle>
            <a:lvl1pPr marL="111125" indent="-111125">
              <a:spcBef>
                <a:spcPts val="300"/>
              </a:spcBef>
              <a:buFont typeface="+mj-lt"/>
              <a:buAutoNum type="arabicPeriod"/>
              <a:defRPr sz="1000">
                <a:solidFill>
                  <a:schemeClr val="tx2"/>
                </a:solidFill>
              </a:defRPr>
            </a:lvl1pPr>
            <a:lvl2pPr marL="111125" indent="0">
              <a:spcBef>
                <a:spcPts val="300"/>
              </a:spcBef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2"/>
          </p:nvPr>
        </p:nvSpPr>
        <p:spPr>
          <a:xfrm>
            <a:off x="2989612" y="1480828"/>
            <a:ext cx="8624176" cy="4571806"/>
          </a:xfrm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839591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354875" y="637525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48A740-BD69-419C-93A4-0C66BF768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585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9754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3080" y="256035"/>
            <a:ext cx="11018955" cy="824221"/>
          </a:xfrm>
        </p:spPr>
        <p:txBody>
          <a:bodyPr/>
          <a:lstStyle>
            <a:lvl1pPr>
              <a:defRPr sz="3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081" y="1480499"/>
            <a:ext cx="11018953" cy="4566704"/>
          </a:xfrm>
        </p:spPr>
        <p:txBody>
          <a:bodyPr/>
          <a:lstStyle>
            <a:lvl1pPr marL="457200" indent="-457200">
              <a:spcBef>
                <a:spcPts val="1400"/>
              </a:spcBef>
              <a:buFont typeface="+mj-lt"/>
              <a:buAutoNum type="arabicPeriod"/>
              <a:defRPr sz="2000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087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4371" y="254924"/>
            <a:ext cx="11017663" cy="683452"/>
          </a:xfrm>
        </p:spPr>
        <p:txBody>
          <a:bodyPr anchor="t"/>
          <a:lstStyle>
            <a:lvl1pPr algn="l">
              <a:defRPr sz="38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4371" y="965617"/>
            <a:ext cx="11017663" cy="684513"/>
          </a:xfrm>
        </p:spPr>
        <p:txBody>
          <a:bodyPr anchor="t"/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594371" y="3346704"/>
            <a:ext cx="11017663" cy="2870006"/>
          </a:xfrm>
        </p:spPr>
        <p:txBody>
          <a:bodyPr vert="horz" lIns="0" tIns="45720" rIns="0" bIns="45720" rtlCol="0" anchor="t">
            <a:noAutofit/>
          </a:bodyPr>
          <a:lstStyle>
            <a:lvl1pPr marL="0" indent="0">
              <a:buNone/>
              <a:defRPr lang="en-US" sz="20400" b="0" cap="none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22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3081" y="274641"/>
            <a:ext cx="11018953" cy="824221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3081" y="1480499"/>
            <a:ext cx="11018953" cy="4566704"/>
          </a:xfrm>
          <a:prstGeom prst="rect">
            <a:avLst/>
          </a:prstGeom>
          <a:noFill/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577853" y="6208776"/>
            <a:ext cx="11034183" cy="0"/>
          </a:xfrm>
          <a:prstGeom prst="line">
            <a:avLst/>
          </a:prstGeom>
          <a:ln w="25400" cmpd="sng">
            <a:gradFill flip="none" rotWithShape="1">
              <a:gsLst>
                <a:gs pos="10000">
                  <a:schemeClr val="bg2"/>
                </a:gs>
                <a:gs pos="90000">
                  <a:schemeClr val="tx2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6814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6" r:id="rId4"/>
    <p:sldLayoutId id="2147483667" r:id="rId5"/>
    <p:sldLayoutId id="2147483654" r:id="rId6"/>
    <p:sldLayoutId id="2147483655" r:id="rId7"/>
    <p:sldLayoutId id="2147483657" r:id="rId8"/>
    <p:sldLayoutId id="2147483651" r:id="rId9"/>
    <p:sldLayoutId id="2147483659" r:id="rId10"/>
    <p:sldLayoutId id="2147483666" r:id="rId11"/>
    <p:sldLayoutId id="2147483660" r:id="rId12"/>
    <p:sldLayoutId id="2147483661" r:id="rId13"/>
    <p:sldLayoutId id="2147483668" r:id="rId14"/>
    <p:sldLayoutId id="2147483669" r:id="rId15"/>
    <p:sldLayoutId id="2147483671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72" r:id="rId23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30188" indent="-230188" algn="l" defTabSz="457200" rtl="0" eaLnBrk="1" latinLnBrk="0" hangingPunct="1">
        <a:spcBef>
          <a:spcPts val="6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4025" indent="-223838" algn="l" defTabSz="457200" rtl="0" eaLnBrk="1" latinLnBrk="0" hangingPunct="1">
        <a:spcBef>
          <a:spcPts val="6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4213" indent="-230188" algn="l" defTabSz="457200" rtl="0" eaLnBrk="1" latinLnBrk="0" hangingPunct="1">
        <a:spcBef>
          <a:spcPts val="6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30188" algn="l" defTabSz="457200" rtl="0" eaLnBrk="1" latinLnBrk="0" hangingPunct="1">
        <a:spcBef>
          <a:spcPts val="6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4588" indent="-230188" algn="l" defTabSz="457200" rtl="0" eaLnBrk="1" latinLnBrk="0" hangingPunct="1">
        <a:spcBef>
          <a:spcPts val="6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image" Target="../media/image4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mailto:m.doroshenko@navigine.com" TargetMode="External"/><Relationship Id="rId3" Type="http://schemas.openxmlformats.org/officeDocument/2006/relationships/image" Target="../media/image42.png"/><Relationship Id="rId7" Type="http://schemas.openxmlformats.org/officeDocument/2006/relationships/hyperlink" Target="mailto:Leyla.Ismailova@aramcoinnovations.com" TargetMode="External"/><Relationship Id="rId2" Type="http://schemas.openxmlformats.org/officeDocument/2006/relationships/hyperlink" Target="https://github.com/GAnna22/Crystal_challenge2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hyperlink" Target="mailto:Anna.Gubanova@skoltech.ru" TargetMode="External"/><Relationship Id="rId4" Type="http://schemas.openxmlformats.org/officeDocument/2006/relationships/image" Target="../media/image43.png"/><Relationship Id="rId9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7851" y="1846422"/>
            <a:ext cx="11008784" cy="1109592"/>
          </a:xfrm>
        </p:spPr>
        <p:txBody>
          <a:bodyPr/>
          <a:lstStyle/>
          <a:p>
            <a:pPr algn="ctr"/>
            <a:r>
              <a:rPr lang="en-US" altLang="ru-RU" sz="5400">
                <a:solidFill>
                  <a:srgbClr val="47AF64"/>
                </a:solidFill>
              </a:rPr>
              <a:t>Oilfield Geochemistry Analysis </a:t>
            </a:r>
            <a:br>
              <a:rPr lang="en-US" sz="5400">
                <a:solidFill>
                  <a:srgbClr val="47AF64"/>
                </a:solidFill>
              </a:rPr>
            </a:b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73" t="93319" r="6114" b="1"/>
          <a:stretch/>
        </p:blipFill>
        <p:spPr>
          <a:xfrm>
            <a:off x="4198364" y="6179127"/>
            <a:ext cx="7862092" cy="606684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9301017" y="3922193"/>
            <a:ext cx="2311545" cy="2028456"/>
          </a:xfrm>
          <a:prstGeom prst="rect">
            <a:avLst/>
          </a:prstGeom>
          <a:noFill/>
        </p:spPr>
        <p:txBody>
          <a:bodyPr vert="horz" lIns="0" tIns="45720" rIns="0" bIns="45720" rtlCol="0">
            <a:noAutofit/>
          </a:bodyPr>
          <a:lstStyle>
            <a:lvl1pPr marL="0" indent="0" algn="l" defTabSz="457200" rtl="0" eaLnBrk="1" latinLnBrk="0" hangingPunct="1">
              <a:spcBef>
                <a:spcPts val="600"/>
              </a:spcBef>
              <a:buFont typeface="Arial"/>
              <a:buNone/>
              <a:defRPr sz="1200" b="1" kern="1200" cap="none">
                <a:solidFill>
                  <a:srgbClr val="55565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600"/>
              </a:spcBef>
              <a:buFont typeface="Lucida Grande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6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600"/>
              </a:spcBef>
              <a:buFont typeface="Lucida Grande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6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u="sng">
                <a:solidFill>
                  <a:schemeClr val="accent6">
                    <a:lumMod val="75000"/>
                  </a:schemeClr>
                </a:solidFill>
              </a:rPr>
              <a:t>Crystal:</a:t>
            </a:r>
          </a:p>
          <a:p>
            <a:r>
              <a:rPr lang="en-US" sz="1800">
                <a:solidFill>
                  <a:schemeClr val="accent6">
                    <a:lumMod val="75000"/>
                  </a:schemeClr>
                </a:solidFill>
              </a:rPr>
              <a:t>Andrey </a:t>
            </a:r>
            <a:r>
              <a:rPr lang="en-US" sz="1800" err="1">
                <a:solidFill>
                  <a:schemeClr val="accent6">
                    <a:lumMod val="75000"/>
                  </a:schemeClr>
                </a:solidFill>
              </a:rPr>
              <a:t>Erofeev</a:t>
            </a:r>
            <a:endParaRPr lang="en-US" sz="180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1800">
                <a:solidFill>
                  <a:schemeClr val="accent6">
                    <a:lumMod val="75000"/>
                  </a:schemeClr>
                </a:solidFill>
              </a:rPr>
              <a:t>Evgenii Kanin</a:t>
            </a:r>
          </a:p>
          <a:p>
            <a:r>
              <a:rPr lang="en-US" sz="1800">
                <a:solidFill>
                  <a:schemeClr val="accent6">
                    <a:lumMod val="75000"/>
                  </a:schemeClr>
                </a:solidFill>
              </a:rPr>
              <a:t>Anna Gubanova</a:t>
            </a:r>
          </a:p>
          <a:p>
            <a:r>
              <a:rPr lang="en-US" sz="1800">
                <a:solidFill>
                  <a:schemeClr val="accent6">
                    <a:lumMod val="75000"/>
                  </a:schemeClr>
                </a:solidFill>
              </a:rPr>
              <a:t>Mikhail </a:t>
            </a:r>
            <a:r>
              <a:rPr lang="en-US" sz="1800" err="1">
                <a:solidFill>
                  <a:schemeClr val="accent6">
                    <a:lumMod val="75000"/>
                  </a:schemeClr>
                </a:solidFill>
              </a:rPr>
              <a:t>Doroshenko</a:t>
            </a:r>
            <a:endParaRPr lang="en-US" sz="1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77850" y="540246"/>
            <a:ext cx="110087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ru-RU"/>
              <a:t>Aramco Upstream Solutions </a:t>
            </a:r>
            <a:r>
              <a:rPr lang="en-US" altLang="ru-RU" err="1"/>
              <a:t>Technathon</a:t>
            </a:r>
            <a:r>
              <a:rPr lang="en-US" altLang="ru-RU"/>
              <a:t> 2019. AI challenge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D317D7-9AD9-F249-A33F-682C61030BF2}"/>
              </a:ext>
            </a:extLst>
          </p:cNvPr>
          <p:cNvSpPr txBox="1"/>
          <p:nvPr/>
        </p:nvSpPr>
        <p:spPr>
          <a:xfrm>
            <a:off x="5240481" y="6363423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5F646A"/>
                </a:solidFill>
                <a:cs typeface="Arial" panose="020B0604020202020204" pitchFamily="34" charset="0"/>
              </a:rPr>
              <a:t>Moscow 2019</a:t>
            </a:r>
            <a:endParaRPr lang="ru-RU">
              <a:solidFill>
                <a:srgbClr val="5F646A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208654" y="6174693"/>
            <a:ext cx="298334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5F646A"/>
                </a:solidFill>
                <a:cs typeface="Arial" panose="020B0604020202020204" pitchFamily="34" charset="0"/>
              </a:rPr>
              <a:t>where energy comes opportunity</a:t>
            </a:r>
            <a:endParaRPr lang="ru-RU" sz="1400">
              <a:solidFill>
                <a:srgbClr val="5F646A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376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49946" y="274641"/>
            <a:ext cx="10962088" cy="824221"/>
          </a:xfrm>
        </p:spPr>
        <p:txBody>
          <a:bodyPr/>
          <a:lstStyle/>
          <a:p>
            <a:r>
              <a:rPr lang="en-US" sz="3200"/>
              <a:t>Sensitivity analysis</a:t>
            </a:r>
            <a:endParaRPr lang="ru-RU"/>
          </a:p>
        </p:txBody>
      </p:sp>
      <p:pic>
        <p:nvPicPr>
          <p:cNvPr id="9" name="Рисунок 9" descr="Изображение выглядит как снимок экра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7FB52914-B010-4451-BB0F-232F46F7CC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1" t="97" r="4430" b="-2712"/>
          <a:stretch/>
        </p:blipFill>
        <p:spPr>
          <a:xfrm>
            <a:off x="516340" y="824615"/>
            <a:ext cx="5528183" cy="2983054"/>
          </a:xfrm>
          <a:prstGeom prst="rect">
            <a:avLst/>
          </a:prstGeom>
        </p:spPr>
      </p:pic>
      <p:pic>
        <p:nvPicPr>
          <p:cNvPr id="11" name="Рисунок 11" descr="Изображение выглядит как снимок экра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B811B262-F5D8-4827-B023-9E10B11F0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863" y="809995"/>
            <a:ext cx="6121021" cy="2883772"/>
          </a:xfrm>
          <a:prstGeom prst="rect">
            <a:avLst/>
          </a:prstGeom>
        </p:spPr>
      </p:pic>
      <p:pic>
        <p:nvPicPr>
          <p:cNvPr id="13" name="Рисунок 13">
            <a:extLst>
              <a:ext uri="{FF2B5EF4-FFF2-40B4-BE49-F238E27FC236}">
                <a16:creationId xmlns:a16="http://schemas.microsoft.com/office/drawing/2014/main" id="{7B30D9E8-F4DA-437F-B11E-4A7DD2049B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76" t="2568" r="5390" b="-661"/>
          <a:stretch/>
        </p:blipFill>
        <p:spPr>
          <a:xfrm>
            <a:off x="516341" y="3533532"/>
            <a:ext cx="5449758" cy="2817639"/>
          </a:xfrm>
          <a:prstGeom prst="rect">
            <a:avLst/>
          </a:prstGeom>
        </p:spPr>
      </p:pic>
      <p:pic>
        <p:nvPicPr>
          <p:cNvPr id="15" name="Рисунок 15" descr="Изображение выглядит как снимок экра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9BC999DC-B0BC-4043-AAAE-EEBDD8A75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3863" y="3425816"/>
            <a:ext cx="6121020" cy="290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00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Time-lapse dependency of geochemical parameters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6784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3E9395-0015-4371-9318-DC852B1C5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850" y="1505616"/>
            <a:ext cx="7701856" cy="4350101"/>
          </a:xfrm>
        </p:spPr>
        <p:txBody>
          <a:bodyPr vert="horz" lIns="0" tIns="45720" rIns="0" bIns="45720" rtlCol="0" anchor="t">
            <a:noAutofit/>
          </a:bodyPr>
          <a:lstStyle/>
          <a:p>
            <a:pPr marL="229870" indent="-229870"/>
            <a:r>
              <a:rPr lang="en-US" sz="2400"/>
              <a:t>Model for gas content prediction was constructed;</a:t>
            </a:r>
            <a:endParaRPr lang="ru-RU"/>
          </a:p>
          <a:p>
            <a:pPr marL="229870" indent="-229870"/>
            <a:r>
              <a:rPr lang="en-US" sz="2400"/>
              <a:t>The most influential features on gas content were identified;</a:t>
            </a:r>
          </a:p>
          <a:p>
            <a:pPr marL="229870" indent="-229870"/>
            <a:r>
              <a:rPr lang="en-US" sz="2400"/>
              <a:t>Anomaly detection utilizing ML tools was performed;</a:t>
            </a:r>
          </a:p>
          <a:p>
            <a:pPr marL="229870" indent="-229870"/>
            <a:r>
              <a:rPr lang="en-US" sz="2400"/>
              <a:t>Production data with geochemical properties were combined;</a:t>
            </a:r>
          </a:p>
          <a:p>
            <a:pPr marL="229870" indent="-229870"/>
            <a:r>
              <a:rPr lang="en-US" sz="2400"/>
              <a:t>The most important geochemical parameters for production rate by Sobol and Morris indices were defined;</a:t>
            </a:r>
            <a:endParaRPr lang="ru-RU" sz="2400"/>
          </a:p>
          <a:p>
            <a:pPr marL="0" indent="0">
              <a:buNone/>
            </a:pP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C2274-0D65-43B0-8044-301020C17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304" y="411119"/>
            <a:ext cx="10871103" cy="824221"/>
          </a:xfrm>
        </p:spPr>
        <p:txBody>
          <a:bodyPr/>
          <a:lstStyle/>
          <a:p>
            <a:r>
              <a:rPr lang="en-US" sz="3200"/>
              <a:t>Conclusions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A878CCA-88D8-4020-B624-456DED44A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726294" y="2526427"/>
            <a:ext cx="2493813" cy="1645920"/>
          </a:xfrm>
          <a:prstGeom prst="rect">
            <a:avLst/>
          </a:prstGeom>
        </p:spPr>
      </p:pic>
      <p:pic>
        <p:nvPicPr>
          <p:cNvPr id="3" name="Рисунок 4" descr="Изображение выглядит как знак, часы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32EF662F-1B9B-4B9C-8341-3D45B5681F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341893" y="2216622"/>
            <a:ext cx="1253321" cy="125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939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2274-0D65-43B0-8044-301020C17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304" y="411119"/>
            <a:ext cx="10871103" cy="824221"/>
          </a:xfrm>
        </p:spPr>
        <p:txBody>
          <a:bodyPr/>
          <a:lstStyle/>
          <a:p>
            <a:r>
              <a:rPr lang="en-US" sz="3200"/>
              <a:t>Further research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C0B59428-DA29-49B8-9C49-7CED78B9D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850" y="1505616"/>
            <a:ext cx="7701856" cy="4350101"/>
          </a:xfrm>
        </p:spPr>
        <p:txBody>
          <a:bodyPr vert="horz" lIns="0" tIns="45720" rIns="0" bIns="45720" rtlCol="0" anchor="t">
            <a:noAutofit/>
          </a:bodyPr>
          <a:lstStyle/>
          <a:p>
            <a:pPr marL="229870" indent="-229870"/>
            <a:r>
              <a:rPr lang="en-US" sz="2400"/>
              <a:t>Explore more data</a:t>
            </a:r>
          </a:p>
          <a:p>
            <a:pPr marL="229870" indent="-229870"/>
            <a:r>
              <a:rPr lang="en-US" sz="2400"/>
              <a:t>Find depth-dependency of geochemical parameters</a:t>
            </a:r>
          </a:p>
          <a:p>
            <a:pPr marL="0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409729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266DC-629A-4345-9AE0-994F611C0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6522" y="1112931"/>
            <a:ext cx="6545512" cy="4566704"/>
          </a:xfrm>
        </p:spPr>
        <p:txBody>
          <a:bodyPr vert="horz" lIns="0" tIns="45720" rIns="0" bIns="45720" rtlCol="0" anchor="t">
            <a:noAutofit/>
          </a:bodyPr>
          <a:lstStyle/>
          <a:p>
            <a:pPr marL="0" indent="0">
              <a:buNone/>
            </a:pPr>
            <a:endParaRPr lang="en-US" sz="2000">
              <a:ea typeface="+mn-lt"/>
              <a:cs typeface="+mn-lt"/>
            </a:endParaRP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	</a:t>
            </a:r>
            <a:endParaRPr lang="en-US" sz="2000" b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F1B951-71D2-4B6B-A6F2-0A4B11C82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Team members</a:t>
            </a:r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C41738-4C39-473E-B287-D652041F80C8}"/>
              </a:ext>
            </a:extLst>
          </p:cNvPr>
          <p:cNvSpPr txBox="1"/>
          <p:nvPr/>
        </p:nvSpPr>
        <p:spPr>
          <a:xfrm>
            <a:off x="594492" y="5301842"/>
            <a:ext cx="5317481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>
                <a:ea typeface="+mn-lt"/>
                <a:cs typeface="+mn-lt"/>
                <a:hlinkClick r:id="rId2"/>
              </a:rPr>
              <a:t>https://github.com/GAnna22/Crystal_challenge2</a:t>
            </a:r>
            <a:endParaRPr lang="ru-RU"/>
          </a:p>
        </p:txBody>
      </p:sp>
      <p:pic>
        <p:nvPicPr>
          <p:cNvPr id="13" name="Рисунок 13" descr="Изображение выглядит как галстук, человек, мужчина, одежд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C2D48EC5-C7C7-4C53-A402-B1EA8A3AC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51" y="3306440"/>
            <a:ext cx="1469410" cy="1473421"/>
          </a:xfrm>
          <a:prstGeom prst="rect">
            <a:avLst/>
          </a:prstGeom>
        </p:spPr>
      </p:pic>
      <p:pic>
        <p:nvPicPr>
          <p:cNvPr id="15" name="Рисунок 15" descr="Изображение выглядит как человек, мужчина, галстук, внутренний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7F71D9F1-4723-4EC6-A144-D0C170DB70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953" y="1111428"/>
            <a:ext cx="1469409" cy="14734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894C980-0C7A-4AE0-B1E0-DF2644F9F4B7}"/>
              </a:ext>
            </a:extLst>
          </p:cNvPr>
          <p:cNvSpPr txBox="1"/>
          <p:nvPr/>
        </p:nvSpPr>
        <p:spPr>
          <a:xfrm>
            <a:off x="8151324" y="1184093"/>
            <a:ext cx="344472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cs typeface="Segoe UI"/>
              </a:rPr>
              <a:t>Anna </a:t>
            </a:r>
            <a:r>
              <a:rPr lang="en-US" b="1" err="1">
                <a:cs typeface="Segoe UI"/>
              </a:rPr>
              <a:t>Gubanova</a:t>
            </a:r>
            <a:r>
              <a:rPr lang="en-US">
                <a:cs typeface="Segoe UI"/>
              </a:rPr>
              <a:t>​</a:t>
            </a:r>
            <a:endParaRPr lang="ru-RU">
              <a:cs typeface="Segoe UI"/>
            </a:endParaRPr>
          </a:p>
          <a:p>
            <a:r>
              <a:rPr lang="ru-RU" b="1">
                <a:cs typeface="Segoe UI"/>
              </a:rPr>
              <a:t>2</a:t>
            </a:r>
            <a:r>
              <a:rPr lang="en-US" b="1" baseline="30000" err="1">
                <a:cs typeface="Segoe UI"/>
              </a:rPr>
              <a:t>nd</a:t>
            </a:r>
            <a:r>
              <a:rPr lang="en-US" b="1">
                <a:cs typeface="Segoe UI"/>
              </a:rPr>
              <a:t> </a:t>
            </a:r>
            <a:r>
              <a:rPr lang="en-US" b="1"/>
              <a:t>year PhD, </a:t>
            </a:r>
            <a:r>
              <a:rPr lang="en-US" b="1" err="1"/>
              <a:t>Skoltech</a:t>
            </a:r>
            <a:r>
              <a:rPr lang="en-US" b="1"/>
              <a:t> </a:t>
            </a:r>
          </a:p>
          <a:p>
            <a:r>
              <a:rPr lang="en-US" b="1"/>
              <a:t>Digital Petroleum</a:t>
            </a:r>
          </a:p>
          <a:p>
            <a:r>
              <a:rPr lang="en-US">
                <a:solidFill>
                  <a:srgbClr val="00A3E0"/>
                </a:solidFill>
                <a:cs typeface="Segoe UI"/>
                <a:hlinkClick r:id="rId5"/>
              </a:rPr>
              <a:t>Anna.Gubanova@skoltech.ru</a:t>
            </a:r>
            <a:endParaRPr lang="en-US">
              <a:solidFill>
                <a:srgbClr val="00A3E0"/>
              </a:solidFill>
              <a:cs typeface="Segoe UI"/>
            </a:endParaRPr>
          </a:p>
        </p:txBody>
      </p:sp>
      <p:pic>
        <p:nvPicPr>
          <p:cNvPr id="18" name="Рисунок 18" descr="Изображение выглядит как человек, одежда, женщина, очки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EC13A317-7592-4164-B1A7-617FE6AF059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986" t="5498" r="6575" b="10063"/>
          <a:stretch/>
        </p:blipFill>
        <p:spPr>
          <a:xfrm>
            <a:off x="6688783" y="1109106"/>
            <a:ext cx="1478528" cy="14734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F28A10-CE95-4B8F-8BFD-F41E2E983009}"/>
              </a:ext>
            </a:extLst>
          </p:cNvPr>
          <p:cNvSpPr txBox="1"/>
          <p:nvPr/>
        </p:nvSpPr>
        <p:spPr>
          <a:xfrm>
            <a:off x="2065360" y="1248454"/>
            <a:ext cx="31784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Andrey Erofeev</a:t>
            </a:r>
          </a:p>
          <a:p>
            <a:r>
              <a:rPr lang="en-US" b="1"/>
              <a:t>1</a:t>
            </a:r>
            <a:r>
              <a:rPr lang="en-US" b="1" baseline="30000"/>
              <a:t>st</a:t>
            </a:r>
            <a:r>
              <a:rPr lang="en-US" b="1"/>
              <a:t> year PhD, Skoltech </a:t>
            </a:r>
          </a:p>
          <a:p>
            <a:r>
              <a:rPr lang="en-US" b="1"/>
              <a:t>Digital Petroleum</a:t>
            </a:r>
          </a:p>
          <a:p>
            <a:r>
              <a:rPr lang="en-US">
                <a:ea typeface="+mn-lt"/>
                <a:cs typeface="+mn-lt"/>
                <a:hlinkClick r:id="rId7"/>
              </a:rPr>
              <a:t>Andrei.Erofeev@skoltech.ru</a:t>
            </a:r>
            <a:r>
              <a:rPr lang="en-US"/>
              <a:t>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220AE4-D9C2-4601-A975-82B868852503}"/>
              </a:ext>
            </a:extLst>
          </p:cNvPr>
          <p:cNvSpPr txBox="1"/>
          <p:nvPr/>
        </p:nvSpPr>
        <p:spPr>
          <a:xfrm>
            <a:off x="2065359" y="3389287"/>
            <a:ext cx="31784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a typeface="+mn-lt"/>
                <a:cs typeface="+mn-lt"/>
              </a:rPr>
              <a:t>Evgeny Kanin</a:t>
            </a:r>
          </a:p>
          <a:p>
            <a:r>
              <a:rPr lang="en-US" b="1"/>
              <a:t>1</a:t>
            </a:r>
            <a:r>
              <a:rPr lang="en-US" b="1" baseline="30000"/>
              <a:t>st</a:t>
            </a:r>
            <a:r>
              <a:rPr lang="en-US" b="1"/>
              <a:t> year PhD, Skoltech</a:t>
            </a:r>
          </a:p>
          <a:p>
            <a:r>
              <a:rPr lang="en-US" b="1"/>
              <a:t>Multiphase Systems Lab</a:t>
            </a:r>
          </a:p>
          <a:p>
            <a:r>
              <a:rPr lang="en-US">
                <a:ea typeface="+mn-lt"/>
                <a:cs typeface="+mn-lt"/>
                <a:hlinkClick r:id="rId7"/>
              </a:rPr>
              <a:t>Evgenii.Kanin@skoltech.ru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55E0B2-47BE-46C5-807E-29602BFACFDF}"/>
              </a:ext>
            </a:extLst>
          </p:cNvPr>
          <p:cNvSpPr txBox="1"/>
          <p:nvPr/>
        </p:nvSpPr>
        <p:spPr>
          <a:xfrm>
            <a:off x="8146543" y="3389991"/>
            <a:ext cx="35051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cs typeface="Segoe UI"/>
              </a:rPr>
              <a:t>Mikhail </a:t>
            </a:r>
            <a:r>
              <a:rPr lang="en-US" b="1" err="1">
                <a:cs typeface="Segoe UI"/>
              </a:rPr>
              <a:t>Doroshenko</a:t>
            </a:r>
            <a:endParaRPr lang="ru-RU">
              <a:cs typeface="Segoe UI"/>
            </a:endParaRPr>
          </a:p>
          <a:p>
            <a:r>
              <a:rPr lang="ru-RU" b="1">
                <a:cs typeface="Segoe UI"/>
              </a:rPr>
              <a:t>2</a:t>
            </a:r>
            <a:r>
              <a:rPr lang="en-US" b="1" baseline="30000" err="1">
                <a:cs typeface="Segoe UI"/>
              </a:rPr>
              <a:t>nd</a:t>
            </a:r>
            <a:r>
              <a:rPr lang="en-US" b="1">
                <a:cs typeface="Segoe UI"/>
              </a:rPr>
              <a:t> </a:t>
            </a:r>
            <a:r>
              <a:rPr lang="en-US" b="1"/>
              <a:t>year master, MIPT</a:t>
            </a:r>
          </a:p>
          <a:p>
            <a:r>
              <a:rPr lang="en-US" b="1" err="1"/>
              <a:t>Navigine</a:t>
            </a:r>
            <a:endParaRPr lang="en-US" b="1"/>
          </a:p>
          <a:p>
            <a:r>
              <a:rPr lang="en-US">
                <a:ea typeface="+mn-lt"/>
                <a:cs typeface="+mn-lt"/>
                <a:hlinkClick r:id="rId8"/>
              </a:rPr>
              <a:t>m.doroshenko@navigine.com</a:t>
            </a:r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D687D71-D686-46F0-B7A0-A89C644B557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8974" b="12692"/>
          <a:stretch/>
        </p:blipFill>
        <p:spPr>
          <a:xfrm>
            <a:off x="6690464" y="3306440"/>
            <a:ext cx="1467452" cy="147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72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85649" y="1003807"/>
            <a:ext cx="3016555" cy="28550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6003" y="3486956"/>
            <a:ext cx="2828724" cy="26339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5" name="Content Placeholder 1">
            <a:extLst>
              <a:ext uri="{FF2B5EF4-FFF2-40B4-BE49-F238E27FC236}">
                <a16:creationId xmlns:a16="http://schemas.microsoft.com/office/drawing/2014/main" id="{202E8D82-753F-4C25-8F74-9D08FE0C8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127" y="1470461"/>
            <a:ext cx="5791200" cy="5094714"/>
          </a:xfrm>
        </p:spPr>
        <p:txBody>
          <a:bodyPr/>
          <a:lstStyle/>
          <a:p>
            <a:r>
              <a:rPr lang="en-US" sz="2400"/>
              <a:t>Predict geochemical properties in the region between wells</a:t>
            </a:r>
          </a:p>
          <a:p>
            <a:r>
              <a:rPr lang="en-US" sz="2400"/>
              <a:t>Find anomalies in geochemistry-production data</a:t>
            </a:r>
          </a:p>
          <a:p>
            <a:r>
              <a:rPr lang="en-US" sz="2400"/>
              <a:t>Predict and correlate time-lapse geochemical data variation with production</a:t>
            </a:r>
          </a:p>
          <a:p>
            <a:r>
              <a:rPr lang="en-US" sz="2400"/>
              <a:t>Create XYZ (longitude, latitude, depth) maps and visualize time-lapse predictions</a:t>
            </a:r>
            <a:endParaRPr lang="en-US" sz="20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98524B2-F722-4F24-804E-1054C6CA3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850" y="504446"/>
            <a:ext cx="11034713" cy="824221"/>
          </a:xfrm>
        </p:spPr>
        <p:txBody>
          <a:bodyPr/>
          <a:lstStyle/>
          <a:p>
            <a:r>
              <a:rPr lang="en-US" sz="3200"/>
              <a:t>Motivation &amp; Objectives</a:t>
            </a:r>
          </a:p>
        </p:txBody>
      </p:sp>
      <p:pic>
        <p:nvPicPr>
          <p:cNvPr id="21" name="Graphic 6">
            <a:extLst>
              <a:ext uri="{FF2B5EF4-FFF2-40B4-BE49-F238E27FC236}">
                <a16:creationId xmlns:a16="http://schemas.microsoft.com/office/drawing/2014/main" id="{A5F96096-1B95-4576-A2D5-A45C43AABC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400000" flipV="1">
            <a:off x="5357006" y="4998953"/>
            <a:ext cx="1344459" cy="10441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031527" y="4230772"/>
            <a:ext cx="4876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>
                <a:solidFill>
                  <a:srgbClr val="FF0000"/>
                </a:solidFill>
              </a:rPr>
              <a:t>?</a:t>
            </a:r>
            <a:endParaRPr lang="en-US" sz="5400" b="1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9458207" y="3038764"/>
            <a:ext cx="764613" cy="131946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73197" y="4154602"/>
            <a:ext cx="12449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95000"/>
                  </a:schemeClr>
                </a:solidFill>
              </a:rPr>
              <a:t>Data in the </a:t>
            </a:r>
            <a:r>
              <a:rPr lang="en-US" sz="1600" err="1">
                <a:solidFill>
                  <a:schemeClr val="bg1">
                    <a:lumMod val="95000"/>
                  </a:schemeClr>
                </a:solidFill>
              </a:rPr>
              <a:t>interwell</a:t>
            </a:r>
            <a:r>
              <a:rPr lang="en-US" sz="1600">
                <a:solidFill>
                  <a:schemeClr val="bg1">
                    <a:lumMod val="95000"/>
                  </a:schemeClr>
                </a:solidFill>
              </a:rPr>
              <a:t> space</a:t>
            </a:r>
          </a:p>
        </p:txBody>
      </p:sp>
    </p:spTree>
    <p:extLst>
      <p:ext uri="{BB962C8B-B14F-4D97-AF65-F5344CB8AC3E}">
        <p14:creationId xmlns:p14="http://schemas.microsoft.com/office/powerpoint/2010/main" val="2449801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3"/>
          <p:cNvSpPr>
            <a:spLocks noGrp="1"/>
          </p:cNvSpPr>
          <p:nvPr>
            <p:ph idx="1"/>
          </p:nvPr>
        </p:nvSpPr>
        <p:spPr>
          <a:xfrm>
            <a:off x="577850" y="1497927"/>
            <a:ext cx="3322877" cy="1586966"/>
          </a:xfrm>
        </p:spPr>
        <p:txBody>
          <a:bodyPr/>
          <a:lstStyle/>
          <a:p>
            <a:pPr marL="0" indent="0" algn="just">
              <a:buNone/>
            </a:pPr>
            <a:r>
              <a:rPr lang="en-US" sz="1800" b="1">
                <a:solidFill>
                  <a:srgbClr val="58B44C"/>
                </a:solidFill>
              </a:rPr>
              <a:t>CSV files with sample data </a:t>
            </a:r>
            <a:r>
              <a:rPr lang="en-US" sz="1800"/>
              <a:t>with laboratory measurements, type of fluid or rocks, coordinates, sampling date</a:t>
            </a:r>
            <a:endParaRPr lang="en-US" sz="1800" b="1">
              <a:solidFill>
                <a:srgbClr val="58B44C"/>
              </a:solidFill>
            </a:endParaRPr>
          </a:p>
          <a:p>
            <a:pPr marL="0" indent="0" algn="just">
              <a:buNone/>
            </a:pPr>
            <a:r>
              <a:rPr lang="en-US" sz="1800" b="1">
                <a:solidFill>
                  <a:srgbClr val="58B44C"/>
                </a:solidFill>
              </a:rPr>
              <a:t>CSV file Production data</a:t>
            </a:r>
            <a:endParaRPr lang="en-US" sz="1800" b="1"/>
          </a:p>
          <a:p>
            <a:pPr marL="0" indent="0" algn="just">
              <a:buNone/>
            </a:pPr>
            <a:endParaRPr lang="en-US" sz="1800"/>
          </a:p>
          <a:p>
            <a:pPr marL="0" indent="0" algn="just">
              <a:buNone/>
            </a:pPr>
            <a:endParaRPr lang="en-US" sz="180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7849" y="489593"/>
            <a:ext cx="11034713" cy="824221"/>
          </a:xfrm>
        </p:spPr>
        <p:txBody>
          <a:bodyPr/>
          <a:lstStyle/>
          <a:p>
            <a:r>
              <a:rPr lang="en-US" sz="3200"/>
              <a:t>Data preprocessing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485068" y="1396196"/>
            <a:ext cx="2435937" cy="125614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accent5"/>
                </a:solidFill>
              </a:rPr>
              <a:t>Drop useless parameters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976417" y="1396196"/>
            <a:ext cx="2650836" cy="125614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accent5"/>
                </a:solidFill>
              </a:rPr>
              <a:t>Drop parameters with almost empty columns</a:t>
            </a:r>
          </a:p>
        </p:txBody>
      </p:sp>
      <p:sp>
        <p:nvSpPr>
          <p:cNvPr id="9" name="Right Arrow 8"/>
          <p:cNvSpPr/>
          <p:nvPr/>
        </p:nvSpPr>
        <p:spPr>
          <a:xfrm>
            <a:off x="8111584" y="1834923"/>
            <a:ext cx="674255" cy="378692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10089398" y="2771328"/>
            <a:ext cx="424874" cy="378692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8976417" y="3269006"/>
            <a:ext cx="2650836" cy="125614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>
                <a:solidFill>
                  <a:schemeClr val="accent5"/>
                </a:solidFill>
              </a:rPr>
              <a:t>Filling missing data by nearest neighbors</a:t>
            </a:r>
          </a:p>
        </p:txBody>
      </p:sp>
      <p:sp>
        <p:nvSpPr>
          <p:cNvPr id="12" name="Right Arrow 11"/>
          <p:cNvSpPr/>
          <p:nvPr/>
        </p:nvSpPr>
        <p:spPr>
          <a:xfrm rot="10800000">
            <a:off x="8111583" y="3707733"/>
            <a:ext cx="674255" cy="378692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5485069" y="3269006"/>
            <a:ext cx="2435937" cy="125614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accent5"/>
                </a:solidFill>
              </a:rPr>
              <a:t>Merging tables, matching samples to wells</a:t>
            </a:r>
          </a:p>
        </p:txBody>
      </p:sp>
      <p:pic>
        <p:nvPicPr>
          <p:cNvPr id="16" name="Graphic 4">
            <a:extLst>
              <a:ext uri="{FF2B5EF4-FFF2-40B4-BE49-F238E27FC236}">
                <a16:creationId xmlns:a16="http://schemas.microsoft.com/office/drawing/2014/main" id="{9D590CED-397E-459A-B575-0A00A070F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8159" y="4606904"/>
            <a:ext cx="1550282" cy="1569662"/>
          </a:xfrm>
          <a:prstGeom prst="rect">
            <a:avLst/>
          </a:prstGeom>
        </p:spPr>
      </p:pic>
      <p:sp>
        <p:nvSpPr>
          <p:cNvPr id="18" name="Right Arrow 17"/>
          <p:cNvSpPr/>
          <p:nvPr/>
        </p:nvSpPr>
        <p:spPr>
          <a:xfrm rot="10800000">
            <a:off x="4663113" y="3707733"/>
            <a:ext cx="674255" cy="378692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079476" y="3269006"/>
            <a:ext cx="2435937" cy="125614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accent5"/>
                </a:solidFill>
              </a:rPr>
              <a:t>Clustering wells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Object 20"/>
              <p:cNvSpPr txBox="1"/>
              <p:nvPr/>
            </p:nvSpPr>
            <p:spPr>
              <a:xfrm>
                <a:off x="10319657" y="3771900"/>
                <a:ext cx="1205593" cy="717550"/>
              </a:xfrm>
              <a:prstGeom prst="rect">
                <a:avLst/>
              </a:prstGeom>
            </p:spPr>
            <p:txBody>
              <a:bodyPr>
                <a:normAutofit fontScale="62500" lnSpcReduction="2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ru-RU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ru-RU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ru-RU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ru-RU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ru-RU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ru-RU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  <m:sSub>
                                <m:sSubPr>
                                  <m:ctrlPr>
                                    <a:rPr lang="ru-RU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ru-RU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ctrlPr>
                                <a:rPr lang="ru-RU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ru-RU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ru-RU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ru-RU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ru-RU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nary>
                        </m:den>
                      </m:f>
                    </m:oMath>
                  </m:oMathPara>
                </a14:m>
                <a:endParaRPr lang="ru-RU"/>
              </a:p>
            </p:txBody>
          </p:sp>
        </mc:Choice>
        <mc:Fallback>
          <p:sp>
            <p:nvSpPr>
              <p:cNvPr id="21" name="Object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9657" y="3771900"/>
                <a:ext cx="1205593" cy="7175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7468810"/>
              </p:ext>
            </p:extLst>
          </p:nvPr>
        </p:nvGraphicFramePr>
        <p:xfrm>
          <a:off x="1787652" y="4887491"/>
          <a:ext cx="9830768" cy="11827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7630">
                  <a:extLst>
                    <a:ext uri="{9D8B030D-6E8A-4147-A177-3AD203B41FA5}">
                      <a16:colId xmlns:a16="http://schemas.microsoft.com/office/drawing/2014/main" val="2219490132"/>
                    </a:ext>
                  </a:extLst>
                </a:gridCol>
                <a:gridCol w="959581">
                  <a:extLst>
                    <a:ext uri="{9D8B030D-6E8A-4147-A177-3AD203B41FA5}">
                      <a16:colId xmlns:a16="http://schemas.microsoft.com/office/drawing/2014/main" val="2751328063"/>
                    </a:ext>
                  </a:extLst>
                </a:gridCol>
                <a:gridCol w="1118273">
                  <a:extLst>
                    <a:ext uri="{9D8B030D-6E8A-4147-A177-3AD203B41FA5}">
                      <a16:colId xmlns:a16="http://schemas.microsoft.com/office/drawing/2014/main" val="2557469437"/>
                    </a:ext>
                  </a:extLst>
                </a:gridCol>
                <a:gridCol w="891102">
                  <a:extLst>
                    <a:ext uri="{9D8B030D-6E8A-4147-A177-3AD203B41FA5}">
                      <a16:colId xmlns:a16="http://schemas.microsoft.com/office/drawing/2014/main" val="4073274906"/>
                    </a:ext>
                  </a:extLst>
                </a:gridCol>
                <a:gridCol w="1154546">
                  <a:extLst>
                    <a:ext uri="{9D8B030D-6E8A-4147-A177-3AD203B41FA5}">
                      <a16:colId xmlns:a16="http://schemas.microsoft.com/office/drawing/2014/main" val="2184961835"/>
                    </a:ext>
                  </a:extLst>
                </a:gridCol>
                <a:gridCol w="1173018">
                  <a:extLst>
                    <a:ext uri="{9D8B030D-6E8A-4147-A177-3AD203B41FA5}">
                      <a16:colId xmlns:a16="http://schemas.microsoft.com/office/drawing/2014/main" val="3940567149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3834703589"/>
                    </a:ext>
                  </a:extLst>
                </a:gridCol>
                <a:gridCol w="1071419">
                  <a:extLst>
                    <a:ext uri="{9D8B030D-6E8A-4147-A177-3AD203B41FA5}">
                      <a16:colId xmlns:a16="http://schemas.microsoft.com/office/drawing/2014/main" val="81534973"/>
                    </a:ext>
                  </a:extLst>
                </a:gridCol>
                <a:gridCol w="1006763">
                  <a:extLst>
                    <a:ext uri="{9D8B030D-6E8A-4147-A177-3AD203B41FA5}">
                      <a16:colId xmlns:a16="http://schemas.microsoft.com/office/drawing/2014/main" val="2008303255"/>
                    </a:ext>
                  </a:extLst>
                </a:gridCol>
              </a:tblGrid>
              <a:tr h="603626">
                <a:tc>
                  <a:txBody>
                    <a:bodyPr/>
                    <a:lstStyle/>
                    <a:p>
                      <a:r>
                        <a:rPr lang="en-US" sz="160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WH_LAT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WH_LONG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WH_TD_M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SH_DEPTH_TOP_FT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SH_DEPTH_BOT_FT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CSIA_CONC_C1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CSIA_NC1</a:t>
                      </a:r>
                      <a:r>
                        <a:rPr lang="en-US" sz="1600" baseline="0"/>
                        <a:t>-</a:t>
                      </a:r>
                      <a:r>
                        <a:rPr lang="en-US" sz="1600"/>
                        <a:t>NC5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CSIA_IC4-IC5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759996"/>
                  </a:ext>
                </a:extLst>
              </a:tr>
              <a:tr h="569155">
                <a:tc>
                  <a:txBody>
                    <a:bodyPr/>
                    <a:lstStyle/>
                    <a:p>
                      <a:r>
                        <a:rPr lang="en-US" sz="1600"/>
                        <a:t>Target</a:t>
                      </a:r>
                      <a:r>
                        <a:rPr lang="en-US" sz="1600" baseline="0"/>
                        <a:t> parameters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GAS_C1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GAS_C2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GAS_C3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GAS_IC4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GAS_NC4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GAS_IC5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GAS_NC5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2107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7850" y="203200"/>
            <a:ext cx="11034713" cy="766618"/>
          </a:xfrm>
        </p:spPr>
        <p:txBody>
          <a:bodyPr/>
          <a:lstStyle/>
          <a:p>
            <a:r>
              <a:rPr lang="en-US"/>
              <a:t>Prediction of gas components. Cross-plots.</a:t>
            </a:r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E4F7AFD-3650-478F-BF6D-DC40AD94C732}"/>
              </a:ext>
            </a:extLst>
          </p:cNvPr>
          <p:cNvGrpSpPr/>
          <p:nvPr/>
        </p:nvGrpSpPr>
        <p:grpSpPr>
          <a:xfrm>
            <a:off x="477838" y="647700"/>
            <a:ext cx="11134725" cy="5562600"/>
            <a:chOff x="528638" y="647700"/>
            <a:chExt cx="11134725" cy="5562600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5C74B21C-CB53-4941-B61E-E0B639C52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8638" y="647700"/>
              <a:ext cx="11134725" cy="5562600"/>
            </a:xfrm>
            <a:prstGeom prst="rect">
              <a:avLst/>
            </a:prstGeom>
          </p:spPr>
        </p:pic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3E7F492F-F8A9-47BE-BE58-E49CA31C897C}"/>
                </a:ext>
              </a:extLst>
            </p:cNvPr>
            <p:cNvGrpSpPr/>
            <p:nvPr/>
          </p:nvGrpSpPr>
          <p:grpSpPr>
            <a:xfrm>
              <a:off x="1987421" y="785152"/>
              <a:ext cx="9625142" cy="5121910"/>
              <a:chOff x="1987421" y="785152"/>
              <a:chExt cx="9625142" cy="5121910"/>
            </a:xfrm>
          </p:grpSpPr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1" name="TextBox 10">
                    <a:extLst>
                      <a:ext uri="{FF2B5EF4-FFF2-40B4-BE49-F238E27FC236}">
                        <a16:creationId xmlns:a16="http://schemas.microsoft.com/office/drawing/2014/main" id="{4A342918-E5AE-449C-9769-13F3C9507805}"/>
                      </a:ext>
                    </a:extLst>
                  </p:cNvPr>
                  <p:cNvSpPr txBox="1"/>
                  <p:nvPr/>
                </p:nvSpPr>
                <p:spPr>
                  <a:xfrm>
                    <a:off x="2071396" y="2668555"/>
                    <a:ext cx="12129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p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=−0.1</m:t>
                          </m:r>
                        </m:oMath>
                      </m:oMathPara>
                    </a14:m>
                    <a:endParaRPr lang="ru-RU"/>
                  </a:p>
                </p:txBody>
              </p:sp>
            </mc:Choice>
            <mc:Fallback>
              <p:sp>
                <p:nvSpPr>
                  <p:cNvPr id="11" name="TextBox 10">
                    <a:extLst>
                      <a:ext uri="{FF2B5EF4-FFF2-40B4-BE49-F238E27FC236}">
                        <a16:creationId xmlns:a16="http://schemas.microsoft.com/office/drawing/2014/main" id="{4A342918-E5AE-449C-9769-13F3C950780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071396" y="2668555"/>
                    <a:ext cx="1212980" cy="3693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8B724784-5C13-4AA4-895F-B16DD4FA0DE0}"/>
                      </a:ext>
                    </a:extLst>
                  </p:cNvPr>
                  <p:cNvSpPr txBox="1"/>
                  <p:nvPr/>
                </p:nvSpPr>
                <p:spPr>
                  <a:xfrm>
                    <a:off x="3735356" y="785152"/>
                    <a:ext cx="12129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p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=0.2</m:t>
                          </m:r>
                        </m:oMath>
                      </m:oMathPara>
                    </a14:m>
                    <a:endParaRPr lang="ru-RU"/>
                  </a:p>
                </p:txBody>
              </p:sp>
            </mc:Choice>
            <mc:Fallback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8B724784-5C13-4AA4-895F-B16DD4FA0DE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35356" y="785152"/>
                    <a:ext cx="1212980" cy="36933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5B23F382-D498-47B0-95AA-74E1F7ED2C57}"/>
                      </a:ext>
                    </a:extLst>
                  </p:cNvPr>
                  <p:cNvSpPr txBox="1"/>
                  <p:nvPr/>
                </p:nvSpPr>
                <p:spPr>
                  <a:xfrm>
                    <a:off x="6486379" y="798794"/>
                    <a:ext cx="12129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p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=0.22</m:t>
                          </m:r>
                        </m:oMath>
                      </m:oMathPara>
                    </a14:m>
                    <a:endParaRPr lang="ru-RU"/>
                  </a:p>
                </p:txBody>
              </p:sp>
            </mc:Choice>
            <mc:Fallback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5B23F382-D498-47B0-95AA-74E1F7ED2C5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86379" y="798794"/>
                    <a:ext cx="1212980" cy="369332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E1594D6D-6F7A-40EE-A632-E46D36F319DB}"/>
                      </a:ext>
                    </a:extLst>
                  </p:cNvPr>
                  <p:cNvSpPr txBox="1"/>
                  <p:nvPr/>
                </p:nvSpPr>
                <p:spPr>
                  <a:xfrm>
                    <a:off x="10315608" y="2765465"/>
                    <a:ext cx="1296955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p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=0.09</m:t>
                          </m:r>
                        </m:oMath>
                      </m:oMathPara>
                    </a14:m>
                    <a:endParaRPr lang="ru-RU"/>
                  </a:p>
                </p:txBody>
              </p:sp>
            </mc:Choice>
            <mc:Fallback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E1594D6D-6F7A-40EE-A632-E46D36F319D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315608" y="2765465"/>
                    <a:ext cx="1296955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20DC5DFF-C7CB-45F0-BC1A-A7EB98A53EDF}"/>
                      </a:ext>
                    </a:extLst>
                  </p:cNvPr>
                  <p:cNvSpPr txBox="1"/>
                  <p:nvPr/>
                </p:nvSpPr>
                <p:spPr>
                  <a:xfrm>
                    <a:off x="1987421" y="5530436"/>
                    <a:ext cx="1296955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p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=0.09</m:t>
                          </m:r>
                        </m:oMath>
                      </m:oMathPara>
                    </a14:m>
                    <a:endParaRPr lang="ru-RU"/>
                  </a:p>
                </p:txBody>
              </p:sp>
            </mc:Choice>
            <mc:Fallback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20DC5DFF-C7CB-45F0-BC1A-A7EB98A53ED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987421" y="5530436"/>
                    <a:ext cx="1296955" cy="36933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EBE826C2-0589-4DD9-9F67-C03ABFCBD0E4}"/>
                      </a:ext>
                    </a:extLst>
                  </p:cNvPr>
                  <p:cNvSpPr txBox="1"/>
                  <p:nvPr/>
                </p:nvSpPr>
                <p:spPr>
                  <a:xfrm>
                    <a:off x="3735356" y="3563040"/>
                    <a:ext cx="134982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p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=−0.02</m:t>
                          </m:r>
                        </m:oMath>
                      </m:oMathPara>
                    </a14:m>
                    <a:endParaRPr lang="ru-RU"/>
                  </a:p>
                </p:txBody>
              </p:sp>
            </mc:Choice>
            <mc:Fallback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EBE826C2-0589-4DD9-9F67-C03ABFCBD0E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35356" y="3563040"/>
                    <a:ext cx="1349828" cy="369332"/>
                  </a:xfrm>
                  <a:prstGeom prst="rect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63790440-00F2-4903-974B-BBE45FB89003}"/>
                      </a:ext>
                    </a:extLst>
                  </p:cNvPr>
                  <p:cNvSpPr txBox="1"/>
                  <p:nvPr/>
                </p:nvSpPr>
                <p:spPr>
                  <a:xfrm>
                    <a:off x="7433389" y="5537730"/>
                    <a:ext cx="138404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p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=−0.05</m:t>
                          </m:r>
                        </m:oMath>
                      </m:oMathPara>
                    </a14:m>
                    <a:endParaRPr lang="ru-RU"/>
                  </a:p>
                </p:txBody>
              </p:sp>
            </mc:Choice>
            <mc:Fallback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63790440-00F2-4903-974B-BBE45FB8900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433389" y="5537730"/>
                    <a:ext cx="1384040" cy="369332"/>
                  </a:xfrm>
                  <a:prstGeom prst="rect">
                    <a:avLst/>
                  </a:prstGeom>
                  <a:blipFill>
                    <a:blip r:embed="rId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86CF0D9-56E7-423E-AA9B-C5BA529D37C6}"/>
                  </a:ext>
                </a:extLst>
              </p:cNvPr>
              <p:cNvSpPr txBox="1"/>
              <p:nvPr/>
            </p:nvSpPr>
            <p:spPr>
              <a:xfrm>
                <a:off x="8937226" y="3835995"/>
                <a:ext cx="2686711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r>
                  <a:rPr lang="af-ZA">
                    <a:solidFill>
                      <a:srgbClr val="676A6E"/>
                    </a:solidFill>
                  </a:rPr>
                  <a:t>GBM (XGBoost ver.) was applied </a:t>
                </a:r>
                <a:endParaRPr lang="ru-RU">
                  <a:solidFill>
                    <a:srgbClr val="FFFFFF"/>
                  </a:solidFill>
                </a:endParaRPr>
              </a:p>
              <a:p>
                <a:pPr marL="285750" indent="-285750">
                  <a:buFont typeface="Arial"/>
                  <a:buChar char="•"/>
                </a:pPr>
                <a:r>
                  <a:rPr lang="af-ZA">
                    <a:solidFill>
                      <a:srgbClr val="676A6E"/>
                    </a:solidFill>
                  </a:rPr>
                  <a:t>C2 and C3 components have the best 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solidFill>
                              <a:srgbClr val="676A6E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rgbClr val="676A6E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lang="en-US" b="0" i="0" smtClean="0">
                            <a:solidFill>
                              <a:srgbClr val="676A6E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solidFill>
                          <a:srgbClr val="676A6E"/>
                        </a:solidFill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af-ZA">
                    <a:solidFill>
                      <a:srgbClr val="676A6E"/>
                    </a:solidFill>
                  </a:rPr>
                  <a:t>score</a:t>
                </a:r>
                <a:endParaRPr lang="ru-RU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86CF0D9-56E7-423E-AA9B-C5BA529D37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7226" y="3835995"/>
                <a:ext cx="2686711" cy="1477328"/>
              </a:xfrm>
              <a:prstGeom prst="rect">
                <a:avLst/>
              </a:prstGeom>
              <a:blipFill>
                <a:blip r:embed="rId10"/>
                <a:stretch>
                  <a:fillRect l="-1361" t="-2469" r="-3628" b="-49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6608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7850" y="203200"/>
            <a:ext cx="11034713" cy="766618"/>
          </a:xfrm>
        </p:spPr>
        <p:txBody>
          <a:bodyPr/>
          <a:lstStyle/>
          <a:p>
            <a:r>
              <a:rPr lang="en-US"/>
              <a:t>Prediction of gas components. Feature importance.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89860A-0CA8-46BA-8AD8-2728D5409C26}"/>
              </a:ext>
            </a:extLst>
          </p:cNvPr>
          <p:cNvSpPr txBox="1"/>
          <p:nvPr/>
        </p:nvSpPr>
        <p:spPr>
          <a:xfrm>
            <a:off x="714327" y="1134412"/>
            <a:ext cx="347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Gas C1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Target depth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Top depth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Bottom depth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9E024C-4440-4F0C-9F5F-BAB79658ACA3}"/>
              </a:ext>
            </a:extLst>
          </p:cNvPr>
          <p:cNvSpPr txBox="1"/>
          <p:nvPr/>
        </p:nvSpPr>
        <p:spPr>
          <a:xfrm>
            <a:off x="4530590" y="1134411"/>
            <a:ext cx="347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Gas IC4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Latitude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Longitude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Top depth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5A36F8-1634-4686-9EA6-43938A03857A}"/>
              </a:ext>
            </a:extLst>
          </p:cNvPr>
          <p:cNvSpPr txBox="1"/>
          <p:nvPr/>
        </p:nvSpPr>
        <p:spPr>
          <a:xfrm>
            <a:off x="714327" y="2529267"/>
            <a:ext cx="347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Gas C2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Latitude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Top depth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CSIA-NC1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6D4C75-5452-4312-9FDE-7799041DA434}"/>
              </a:ext>
            </a:extLst>
          </p:cNvPr>
          <p:cNvSpPr txBox="1"/>
          <p:nvPr/>
        </p:nvSpPr>
        <p:spPr>
          <a:xfrm>
            <a:off x="714327" y="3865844"/>
            <a:ext cx="347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Gas C3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CSIA-NC2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Latitude 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Top depth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AB627B-519C-4637-9471-CF818CBAE81C}"/>
              </a:ext>
            </a:extLst>
          </p:cNvPr>
          <p:cNvSpPr txBox="1"/>
          <p:nvPr/>
        </p:nvSpPr>
        <p:spPr>
          <a:xfrm>
            <a:off x="4530590" y="2529266"/>
            <a:ext cx="347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Gas NC4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Latitude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Longitude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Top depth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05625A9-6178-4249-BECC-A770688022DE}"/>
              </a:ext>
            </a:extLst>
          </p:cNvPr>
          <p:cNvSpPr txBox="1"/>
          <p:nvPr/>
        </p:nvSpPr>
        <p:spPr>
          <a:xfrm>
            <a:off x="4530590" y="3861179"/>
            <a:ext cx="347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Gas IC5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CSIA-NC5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Latitude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CSIA-IC5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3A6397-4EF5-4CFA-9421-626375CE6C1C}"/>
              </a:ext>
            </a:extLst>
          </p:cNvPr>
          <p:cNvSpPr txBox="1"/>
          <p:nvPr/>
        </p:nvSpPr>
        <p:spPr>
          <a:xfrm>
            <a:off x="8024972" y="1134410"/>
            <a:ext cx="347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Gas NC5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CSIA-NC5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Target depth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Latitude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382C5D2-AFCC-4061-ACDF-F60FBA5B6174}"/>
              </a:ext>
            </a:extLst>
          </p:cNvPr>
          <p:cNvSpPr txBox="1"/>
          <p:nvPr/>
        </p:nvSpPr>
        <p:spPr>
          <a:xfrm>
            <a:off x="8024972" y="3126984"/>
            <a:ext cx="3439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The most important features: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Latitude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Top depth</a:t>
            </a:r>
          </a:p>
        </p:txBody>
      </p:sp>
    </p:spTree>
    <p:extLst>
      <p:ext uri="{BB962C8B-B14F-4D97-AF65-F5344CB8AC3E}">
        <p14:creationId xmlns:p14="http://schemas.microsoft.com/office/powerpoint/2010/main" val="3878137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7850" y="203200"/>
            <a:ext cx="11034713" cy="766618"/>
          </a:xfrm>
        </p:spPr>
        <p:txBody>
          <a:bodyPr/>
          <a:lstStyle/>
          <a:p>
            <a:r>
              <a:rPr lang="en-US"/>
              <a:t>Prediction of gas components. Anomalies detection.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1">
                <a:extLst>
                  <a:ext uri="{FF2B5EF4-FFF2-40B4-BE49-F238E27FC236}">
                    <a16:creationId xmlns:a16="http://schemas.microsoft.com/office/drawing/2014/main" id="{C7D5820B-7B5C-46B7-BC74-316D3C8A74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77850" y="870270"/>
                <a:ext cx="4810227" cy="5094714"/>
              </a:xfrm>
            </p:spPr>
            <p:txBody>
              <a:bodyPr/>
              <a:lstStyle/>
              <a:p>
                <a:r>
                  <a:rPr lang="en-US" sz="2000"/>
                  <a:t>For anomaly detection we apply functions </a:t>
                </a:r>
                <a:r>
                  <a:rPr lang="en-US" sz="2000" err="1"/>
                  <a:t>LocalOutlierFactor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/>
                  <a:t> and </a:t>
                </a:r>
                <a:r>
                  <a:rPr lang="en-US" sz="2000" err="1"/>
                  <a:t>IsolationForest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(⋅)</m:t>
                    </m:r>
                  </m:oMath>
                </a14:m>
                <a:r>
                  <a:rPr lang="en-US" sz="2000"/>
                  <a:t>;</a:t>
                </a:r>
              </a:p>
              <a:p>
                <a:r>
                  <a:rPr lang="en-US" sz="2000"/>
                  <a:t>After application of GBM we know points which large (&gt;50%) errors in prediction;</a:t>
                </a:r>
              </a:p>
              <a:p>
                <a:r>
                  <a:rPr lang="en-US" sz="2000"/>
                  <a:t>These point are potential outliers;</a:t>
                </a:r>
              </a:p>
              <a:p>
                <a:r>
                  <a:rPr lang="en-US" sz="2000"/>
                  <a:t>Based on these points we tune hyperparameters of anomaly detection functions</a:t>
                </a:r>
                <a:r>
                  <a:rPr lang="ru-RU" sz="2000"/>
                  <a:t> </a:t>
                </a:r>
                <a:r>
                  <a:rPr lang="en-US" sz="2000"/>
                  <a:t>by maximizing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F</m:t>
                        </m:r>
                      </m:e>
                      <m:sub>
                        <m:r>
                          <a:rPr lang="en-US" sz="2000" b="0" i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000"/>
                  <a:t>-score;</a:t>
                </a:r>
              </a:p>
              <a:p>
                <a:r>
                  <a:rPr lang="en-US" sz="2000"/>
                  <a:t>By applying tuned functions we can compare outliers based on isolation of input values vs </a:t>
                </a:r>
                <a:r>
                  <a:rPr lang="ru-RU" sz="2000"/>
                  <a:t>«</a:t>
                </a:r>
                <a:r>
                  <a:rPr lang="en-US" sz="2000"/>
                  <a:t>manual</a:t>
                </a:r>
                <a:r>
                  <a:rPr lang="ru-RU" sz="2000"/>
                  <a:t>»</a:t>
                </a:r>
                <a:r>
                  <a:rPr lang="en-US" sz="2000"/>
                  <a:t> identification.</a:t>
                </a:r>
              </a:p>
              <a:p>
                <a:r>
                  <a:rPr lang="en-US" sz="2000"/>
                  <a:t>Leave points with large errors classified by functions as outliers</a:t>
                </a:r>
              </a:p>
            </p:txBody>
          </p:sp>
        </mc:Choice>
        <mc:Fallback>
          <p:sp>
            <p:nvSpPr>
              <p:cNvPr id="11" name="Content Placeholder 1">
                <a:extLst>
                  <a:ext uri="{FF2B5EF4-FFF2-40B4-BE49-F238E27FC236}">
                    <a16:creationId xmlns:a16="http://schemas.microsoft.com/office/drawing/2014/main" id="{C7D5820B-7B5C-46B7-BC74-316D3C8A74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77850" y="870270"/>
                <a:ext cx="4810227" cy="5094714"/>
              </a:xfrm>
              <a:blipFill>
                <a:blip r:embed="rId2"/>
                <a:stretch>
                  <a:fillRect l="-3042" t="-837" r="-3929" b="-1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F0CE987-C035-45B9-84D5-928E3A0A2D03}"/>
              </a:ext>
            </a:extLst>
          </p:cNvPr>
          <p:cNvGrpSpPr/>
          <p:nvPr/>
        </p:nvGrpSpPr>
        <p:grpSpPr>
          <a:xfrm>
            <a:off x="5336991" y="551986"/>
            <a:ext cx="3435625" cy="3308240"/>
            <a:chOff x="6632636" y="832034"/>
            <a:chExt cx="4906963" cy="4753860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F58DB793-8F73-4D19-8D46-7ED7EEC3F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32636" y="832034"/>
              <a:ext cx="4906963" cy="4753860"/>
            </a:xfrm>
            <a:prstGeom prst="rect">
              <a:avLst/>
            </a:prstGeom>
          </p:spPr>
        </p:pic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8636B668-42C7-4C7A-8AFB-B260959BC80A}"/>
                </a:ext>
              </a:extLst>
            </p:cNvPr>
            <p:cNvSpPr/>
            <p:nvPr/>
          </p:nvSpPr>
          <p:spPr>
            <a:xfrm rot="1701886">
              <a:off x="7278251" y="1565340"/>
              <a:ext cx="1130710" cy="2912968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EA1F170A-0B86-449C-B1BE-D9B15A86F3BD}"/>
                </a:ext>
              </a:extLst>
            </p:cNvPr>
            <p:cNvSpPr/>
            <p:nvPr/>
          </p:nvSpPr>
          <p:spPr>
            <a:xfrm rot="3147878">
              <a:off x="8806723" y="2012243"/>
              <a:ext cx="1496333" cy="3795832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v</a:t>
              </a:r>
              <a:endParaRPr lang="ru-RU"/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DFE70D-5C73-461F-8357-6C77B8BF6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4920" y="2709769"/>
            <a:ext cx="3627216" cy="339442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EF4D7A5-611F-4B86-ADC6-0F9228F37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696958">
            <a:off x="7792292" y="3687145"/>
            <a:ext cx="2330394" cy="1927057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64408B8-E0DE-4FE5-8190-F0C80D9F68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31086">
            <a:off x="9334624" y="4440295"/>
            <a:ext cx="2330394" cy="192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39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6549342-D247-4B30-BC5E-BF2698740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9652" y="71476"/>
            <a:ext cx="3048714" cy="609742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E6B5418-BF33-4343-814E-00755F366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750" y="80798"/>
            <a:ext cx="3048714" cy="60974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593BDE-31AD-4581-812E-946D9992EA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850" y="71476"/>
            <a:ext cx="3048713" cy="61067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8EEE82D-DBB4-443A-8DCD-4F799C7F27C9}"/>
              </a:ext>
            </a:extLst>
          </p:cNvPr>
          <p:cNvSpPr txBox="1"/>
          <p:nvPr/>
        </p:nvSpPr>
        <p:spPr>
          <a:xfrm>
            <a:off x="2087390" y="5085183"/>
            <a:ext cx="153917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/>
              <a:t>Cluster I</a:t>
            </a:r>
            <a:endParaRPr lang="ru-RU" sz="25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DD9105-7983-4F8E-97AC-5561F02EEE99}"/>
              </a:ext>
            </a:extLst>
          </p:cNvPr>
          <p:cNvSpPr txBox="1"/>
          <p:nvPr/>
        </p:nvSpPr>
        <p:spPr>
          <a:xfrm>
            <a:off x="5908107" y="5085183"/>
            <a:ext cx="153917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/>
              <a:t>Cluster II</a:t>
            </a:r>
            <a:endParaRPr lang="ru-RU" sz="25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A49B5A-6416-4CFA-84E1-E9A84E5B6212}"/>
              </a:ext>
            </a:extLst>
          </p:cNvPr>
          <p:cNvSpPr txBox="1"/>
          <p:nvPr/>
        </p:nvSpPr>
        <p:spPr>
          <a:xfrm>
            <a:off x="9714009" y="5085182"/>
            <a:ext cx="165067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/>
              <a:t>Cluster III</a:t>
            </a:r>
            <a:endParaRPr lang="ru-RU" sz="2500"/>
          </a:p>
        </p:txBody>
      </p:sp>
    </p:spTree>
    <p:extLst>
      <p:ext uri="{BB962C8B-B14F-4D97-AF65-F5344CB8AC3E}">
        <p14:creationId xmlns:p14="http://schemas.microsoft.com/office/powerpoint/2010/main" val="3268225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6B68C429-C881-42A4-B2C9-6132F91DC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850" y="489593"/>
            <a:ext cx="10570702" cy="824221"/>
          </a:xfrm>
        </p:spPr>
        <p:txBody>
          <a:bodyPr/>
          <a:lstStyle/>
          <a:p>
            <a:r>
              <a:rPr lang="en-US" sz="3200"/>
              <a:t>Obtained metrics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CEDB9BD5-8645-40ED-82B4-1E39070176D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98139736"/>
                  </p:ext>
                </p:extLst>
              </p:nvPr>
            </p:nvGraphicFramePr>
            <p:xfrm>
              <a:off x="577850" y="1471613"/>
              <a:ext cx="11034715" cy="3333560"/>
            </p:xfrm>
            <a:graphic>
              <a:graphicData uri="http://schemas.openxmlformats.org/drawingml/2006/table">
                <a:tbl>
                  <a:tblPr firstRow="1" firstCol="1" bandCol="1">
                    <a:tableStyleId>{69012ECD-51FC-41F1-AA8D-1B2483CD663E}</a:tableStyleId>
                  </a:tblPr>
                  <a:tblGrid>
                    <a:gridCol w="2547905">
                      <a:extLst>
                        <a:ext uri="{9D8B030D-6E8A-4147-A177-3AD203B41FA5}">
                          <a16:colId xmlns:a16="http://schemas.microsoft.com/office/drawing/2014/main" val="4274242720"/>
                        </a:ext>
                      </a:extLst>
                    </a:gridCol>
                    <a:gridCol w="1865981">
                      <a:extLst>
                        <a:ext uri="{9D8B030D-6E8A-4147-A177-3AD203B41FA5}">
                          <a16:colId xmlns:a16="http://schemas.microsoft.com/office/drawing/2014/main" val="524107472"/>
                        </a:ext>
                      </a:extLst>
                    </a:gridCol>
                    <a:gridCol w="2206943">
                      <a:extLst>
                        <a:ext uri="{9D8B030D-6E8A-4147-A177-3AD203B41FA5}">
                          <a16:colId xmlns:a16="http://schemas.microsoft.com/office/drawing/2014/main" val="1269655746"/>
                        </a:ext>
                      </a:extLst>
                    </a:gridCol>
                    <a:gridCol w="2206943">
                      <a:extLst>
                        <a:ext uri="{9D8B030D-6E8A-4147-A177-3AD203B41FA5}">
                          <a16:colId xmlns:a16="http://schemas.microsoft.com/office/drawing/2014/main" val="2516662820"/>
                        </a:ext>
                      </a:extLst>
                    </a:gridCol>
                    <a:gridCol w="2206943">
                      <a:extLst>
                        <a:ext uri="{9D8B030D-6E8A-4147-A177-3AD203B41FA5}">
                          <a16:colId xmlns:a16="http://schemas.microsoft.com/office/drawing/2014/main" val="431994464"/>
                        </a:ext>
                      </a:extLst>
                    </a:gridCol>
                  </a:tblGrid>
                  <a:tr h="370840">
                    <a:tc gridSpan="5"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b="1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1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𝐑</m:t>
                                  </m:r>
                                </m:e>
                                <m:sup>
                                  <m:r>
                                    <a:rPr lang="en-US" b="1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b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</a:rPr>
                            <a:t> values</a:t>
                          </a:r>
                          <a:endParaRPr lang="ru-RU" b="1" i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005297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b="0"/>
                            <a:t>Component \ Clusters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II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III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All data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88375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С1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-0.0</a:t>
                          </a:r>
                          <a:r>
                            <a:rPr lang="en-US"/>
                            <a:t>2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-0.6</a:t>
                          </a:r>
                          <a:r>
                            <a:rPr lang="en-US"/>
                            <a:t>2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0.1</a:t>
                          </a:r>
                          <a:r>
                            <a:rPr lang="en-US"/>
                            <a:t>8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-0.1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111427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С2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0.1</a:t>
                          </a:r>
                          <a:r>
                            <a:rPr lang="en-US"/>
                            <a:t>2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-0.26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0.5</a:t>
                          </a:r>
                          <a:r>
                            <a:rPr lang="en-US"/>
                            <a:t>5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0.2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4931529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С3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0.13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-0.11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0.22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3958966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IC4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0.03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-0.04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0.14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0.09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1470942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NC4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0.03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0.1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0.09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7689944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IC5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-0.08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-0.06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0.06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-0.023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45591886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NC5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-0.04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-0.08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-0.05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8846113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CEDB9BD5-8645-40ED-82B4-1E39070176D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98139736"/>
                  </p:ext>
                </p:extLst>
              </p:nvPr>
            </p:nvGraphicFramePr>
            <p:xfrm>
              <a:off x="577850" y="1471613"/>
              <a:ext cx="11034715" cy="3333560"/>
            </p:xfrm>
            <a:graphic>
              <a:graphicData uri="http://schemas.openxmlformats.org/drawingml/2006/table">
                <a:tbl>
                  <a:tblPr firstRow="1" firstCol="1" bandCol="1">
                    <a:tableStyleId>{69012ECD-51FC-41F1-AA8D-1B2483CD663E}</a:tableStyleId>
                  </a:tblPr>
                  <a:tblGrid>
                    <a:gridCol w="2547905">
                      <a:extLst>
                        <a:ext uri="{9D8B030D-6E8A-4147-A177-3AD203B41FA5}">
                          <a16:colId xmlns:a16="http://schemas.microsoft.com/office/drawing/2014/main" val="4274242720"/>
                        </a:ext>
                      </a:extLst>
                    </a:gridCol>
                    <a:gridCol w="1865981">
                      <a:extLst>
                        <a:ext uri="{9D8B030D-6E8A-4147-A177-3AD203B41FA5}">
                          <a16:colId xmlns:a16="http://schemas.microsoft.com/office/drawing/2014/main" val="524107472"/>
                        </a:ext>
                      </a:extLst>
                    </a:gridCol>
                    <a:gridCol w="2206943">
                      <a:extLst>
                        <a:ext uri="{9D8B030D-6E8A-4147-A177-3AD203B41FA5}">
                          <a16:colId xmlns:a16="http://schemas.microsoft.com/office/drawing/2014/main" val="1269655746"/>
                        </a:ext>
                      </a:extLst>
                    </a:gridCol>
                    <a:gridCol w="2206943">
                      <a:extLst>
                        <a:ext uri="{9D8B030D-6E8A-4147-A177-3AD203B41FA5}">
                          <a16:colId xmlns:a16="http://schemas.microsoft.com/office/drawing/2014/main" val="2516662820"/>
                        </a:ext>
                      </a:extLst>
                    </a:gridCol>
                    <a:gridCol w="2206943">
                      <a:extLst>
                        <a:ext uri="{9D8B030D-6E8A-4147-A177-3AD203B41FA5}">
                          <a16:colId xmlns:a16="http://schemas.microsoft.com/office/drawing/2014/main" val="431994464"/>
                        </a:ext>
                      </a:extLst>
                    </a:gridCol>
                  </a:tblGrid>
                  <a:tr h="371920">
                    <a:tc gridSpan="5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5" t="-8197" r="-166" b="-8213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005297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b="0"/>
                            <a:t>Component \ Clusters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II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III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All data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88375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С1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-0.0</a:t>
                          </a:r>
                          <a:r>
                            <a:rPr lang="en-US"/>
                            <a:t>2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-0.6</a:t>
                          </a:r>
                          <a:r>
                            <a:rPr lang="en-US"/>
                            <a:t>2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0.1</a:t>
                          </a:r>
                          <a:r>
                            <a:rPr lang="en-US"/>
                            <a:t>8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-0.1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111427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С2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0.1</a:t>
                          </a:r>
                          <a:r>
                            <a:rPr lang="en-US"/>
                            <a:t>2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-0.26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/>
                            <a:t>0.5</a:t>
                          </a:r>
                          <a:r>
                            <a:rPr lang="en-US"/>
                            <a:t>5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0.2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4931529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b="0"/>
                            <a:t>С3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0.13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-0.11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0.22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3958966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IC4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0.03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-0.04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0.14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0.09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1470942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NC4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0.03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0.1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0.09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7689944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IC5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-0.08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-0.06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0.06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-0.023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45591886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NC5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-0.03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-0.04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/>
                            <a:t>-0.08</a:t>
                          </a:r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/>
                            <a:t>-0.05</a:t>
                          </a:r>
                          <a:endParaRPr lang="ru-RU" b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8846113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354360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Correlation with production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F936AE20-978E-46AA-8675-DFA912F14225}"/>
              </a:ext>
            </a:extLst>
          </p:cNvPr>
          <p:cNvGrpSpPr/>
          <p:nvPr/>
        </p:nvGrpSpPr>
        <p:grpSpPr>
          <a:xfrm>
            <a:off x="7609814" y="620486"/>
            <a:ext cx="4238324" cy="5326941"/>
            <a:chOff x="7261328" y="756225"/>
            <a:chExt cx="4238324" cy="5326941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459" b="6751"/>
            <a:stretch/>
          </p:blipFill>
          <p:spPr>
            <a:xfrm>
              <a:off x="7261328" y="756225"/>
              <a:ext cx="4238324" cy="5326941"/>
            </a:xfrm>
            <a:prstGeom prst="rect">
              <a:avLst/>
            </a:prstGeom>
          </p:spPr>
        </p:pic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24DB9DAA-E12A-414C-AACC-B88164BF92E8}"/>
                </a:ext>
              </a:extLst>
            </p:cNvPr>
            <p:cNvGrpSpPr/>
            <p:nvPr/>
          </p:nvGrpSpPr>
          <p:grpSpPr>
            <a:xfrm>
              <a:off x="7895320" y="1098862"/>
              <a:ext cx="3124046" cy="4241489"/>
              <a:chOff x="7895320" y="1098862"/>
              <a:chExt cx="3124046" cy="4241489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10325099" y="4751917"/>
                <a:ext cx="694267" cy="588434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9275232" y="3651250"/>
                <a:ext cx="622301" cy="588434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10151533" y="3473257"/>
                <a:ext cx="605943" cy="588434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9656809" y="2878091"/>
                <a:ext cx="601134" cy="566687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 rot="21113676">
                <a:off x="7895320" y="1101027"/>
                <a:ext cx="591583" cy="1053138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8382745" y="2006599"/>
                <a:ext cx="583456" cy="552029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9453780" y="2289657"/>
                <a:ext cx="635000" cy="588434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8720667" y="1098862"/>
                <a:ext cx="626533" cy="636805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9086646" y="1701223"/>
                <a:ext cx="587688" cy="588434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 rot="19893823">
                <a:off x="9059750" y="2446313"/>
                <a:ext cx="534062" cy="1074497"/>
              </a:xfrm>
              <a:prstGeom prst="ellipse">
                <a:avLst/>
              </a:prstGeom>
              <a:noFill/>
              <a:ln w="12700">
                <a:solidFill>
                  <a:srgbClr val="FF99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ontent Placeholder 16"/>
              <p:cNvSpPr>
                <a:spLocks noGrp="1"/>
              </p:cNvSpPr>
              <p:nvPr>
                <p:ph idx="1"/>
              </p:nvPr>
            </p:nvSpPr>
            <p:spPr>
              <a:xfrm>
                <a:off x="599234" y="999086"/>
                <a:ext cx="6302268" cy="4948341"/>
              </a:xfrm>
            </p:spPr>
            <p:txBody>
              <a:bodyPr vert="horz" lIns="0" tIns="45720" rIns="0" bIns="45720" rtlCol="0" anchor="t">
                <a:noAutofit/>
              </a:bodyPr>
              <a:lstStyle/>
              <a:p>
                <a:pPr marL="0" indent="0">
                  <a:buNone/>
                </a:pPr>
                <a:r>
                  <a:rPr lang="en-US" sz="2000" b="1"/>
                  <a:t>Proposed approach:</a:t>
                </a:r>
              </a:p>
              <a:p>
                <a:r>
                  <a:rPr lang="en-US" sz="2000"/>
                  <a:t>for each well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/>
                  <a:t> we define 5 nearest wells (based on distance) from the geochemistry tables (oil, gas, rock);</a:t>
                </a:r>
              </a:p>
              <a:p>
                <a:r>
                  <a:rPr lang="en-US" sz="2000"/>
                  <a:t>for each time moment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000"/>
                  <a:t> in the production history of  the well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/>
                  <a:t>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)≠0</m:t>
                    </m:r>
                  </m:oMath>
                </a14:m>
                <a:r>
                  <a:rPr lang="en-US" sz="2000"/>
                  <a:t>) we find the geochemistry measurements among neighbor wells corresponding to time period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/>
                  <a:t> month;</a:t>
                </a:r>
              </a:p>
              <a:p>
                <a:r>
                  <a:rPr lang="en-US" sz="2000"/>
                  <a:t> if several samples for the geochemical parameter are found, we average them;</a:t>
                </a:r>
              </a:p>
              <a:p>
                <a:pPr marL="0" indent="0">
                  <a:buNone/>
                </a:pPr>
                <a:endParaRPr lang="en-US" sz="2000"/>
              </a:p>
            </p:txBody>
          </p:sp>
        </mc:Choice>
        <mc:Fallback>
          <p:sp>
            <p:nvSpPr>
              <p:cNvPr id="17" name="Content Placeholder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9234" y="999086"/>
                <a:ext cx="6302268" cy="4948341"/>
              </a:xfrm>
              <a:blipFill>
                <a:blip r:embed="rId4"/>
                <a:stretch>
                  <a:fillRect l="-2418" t="-862" r="-38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6156798"/>
      </p:ext>
    </p:extLst>
  </p:cSld>
  <p:clrMapOvr>
    <a:masterClrMapping/>
  </p:clrMapOvr>
</p:sld>
</file>

<file path=ppt/theme/theme1.xml><?xml version="1.0" encoding="utf-8"?>
<a:theme xmlns:a="http://schemas.openxmlformats.org/drawingml/2006/main" name="SA_PPT_External">
  <a:themeElements>
    <a:clrScheme name="saudi aramco">
      <a:dk1>
        <a:srgbClr val="676A6E"/>
      </a:dk1>
      <a:lt1>
        <a:sysClr val="window" lastClr="FFFFFF"/>
      </a:lt1>
      <a:dk2>
        <a:srgbClr val="00A3E0"/>
      </a:dk2>
      <a:lt2>
        <a:srgbClr val="84BD00"/>
      </a:lt2>
      <a:accent1>
        <a:srgbClr val="84BD00"/>
      </a:accent1>
      <a:accent2>
        <a:srgbClr val="00843D"/>
      </a:accent2>
      <a:accent3>
        <a:srgbClr val="0033A0"/>
      </a:accent3>
      <a:accent4>
        <a:srgbClr val="00A3E0"/>
      </a:accent4>
      <a:accent5>
        <a:srgbClr val="676A6E"/>
      </a:accent5>
      <a:accent6>
        <a:srgbClr val="808080"/>
      </a:accent6>
      <a:hlink>
        <a:srgbClr val="00A3E0"/>
      </a:hlink>
      <a:folHlink>
        <a:srgbClr val="0033A0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IC_PPT_Template" id="{4563827F-5A22-4453-89CD-F4F2898D1D73}" vid="{2891459E-B742-48D9-9F05-AC859D2BB9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D83A78ED56094BB97DF97748B04DE7" ma:contentTypeVersion="4" ma:contentTypeDescription="Create a new document." ma:contentTypeScope="" ma:versionID="5135aae04446377517695a2e5337e2c3">
  <xsd:schema xmlns:xsd="http://www.w3.org/2001/XMLSchema" xmlns:xs="http://www.w3.org/2001/XMLSchema" xmlns:p="http://schemas.microsoft.com/office/2006/metadata/properties" xmlns:ns3="cbda26b3-5071-481c-b00f-124814fd3f97" targetNamespace="http://schemas.microsoft.com/office/2006/metadata/properties" ma:root="true" ma:fieldsID="65c6aba1b3af4a78e3f59bcc603fb40e" ns3:_="">
    <xsd:import namespace="cbda26b3-5071-481c-b00f-124814fd3f9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da26b3-5071-481c-b00f-124814fd3f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683866A-3787-43B8-B9BD-7C0715953A0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5D7149B-F86B-4E84-AEEF-34CF19B877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6E1314A-7E81-48FF-BEEC-3EF4BB4412DE}">
  <ds:schemaRefs>
    <ds:schemaRef ds:uri="cbda26b3-5071-481c-b00f-124814fd3f9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SA_PPT_External</vt:lpstr>
      <vt:lpstr>Oilfield Geochemistry Analysis  </vt:lpstr>
      <vt:lpstr>Motivation &amp; Objectives</vt:lpstr>
      <vt:lpstr>Data preprocessing</vt:lpstr>
      <vt:lpstr>Prediction of gas components. Cross-plots.</vt:lpstr>
      <vt:lpstr>Prediction of gas components. Feature importance.</vt:lpstr>
      <vt:lpstr>Prediction of gas components. Anomalies detection.</vt:lpstr>
      <vt:lpstr>PowerPoint Presentation</vt:lpstr>
      <vt:lpstr>Obtained metrics</vt:lpstr>
      <vt:lpstr>Correlation with production</vt:lpstr>
      <vt:lpstr>Sensitivity analysis</vt:lpstr>
      <vt:lpstr>Time-lapse dependency of geochemical parameters</vt:lpstr>
      <vt:lpstr>Conclusions</vt:lpstr>
      <vt:lpstr>Further research</vt:lpstr>
      <vt:lpstr>Team members</vt:lpstr>
    </vt:vector>
  </TitlesOfParts>
  <Company>Lippincott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Oilfield Geochemistry Analysis</dc:title>
  <dc:creator>Leyla Ismailova</dc:creator>
  <cp:keywords>Company General Use</cp:keywords>
  <cp:revision>1</cp:revision>
  <cp:lastPrinted>2018-06-05T12:53:13Z</cp:lastPrinted>
  <dcterms:created xsi:type="dcterms:W3CDTF">2019-12-05T08:47:53Z</dcterms:created>
  <dcterms:modified xsi:type="dcterms:W3CDTF">2019-12-15T07:42:17Z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4cdded9c-e74d-4234-bdb4-6adac667388f</vt:lpwstr>
  </property>
  <property fmtid="{D5CDD505-2E9C-101B-9397-08002B2CF9AE}" pid="3" name="Editor">
    <vt:lpwstr>bakuliav</vt:lpwstr>
  </property>
  <property fmtid="{D5CDD505-2E9C-101B-9397-08002B2CF9AE}" pid="4" name="Last Modification date">
    <vt:lpwstr>2018-09-11</vt:lpwstr>
  </property>
  <property fmtid="{D5CDD505-2E9C-101B-9397-08002B2CF9AE}" pid="5" name="Last Modification time">
    <vt:lpwstr>4:10:33 PM</vt:lpwstr>
  </property>
  <property fmtid="{D5CDD505-2E9C-101B-9397-08002B2CF9AE}" pid="6" name="Classification">
    <vt:lpwstr>CompanyGeneralUse</vt:lpwstr>
  </property>
  <property fmtid="{D5CDD505-2E9C-101B-9397-08002B2CF9AE}" pid="7" name="ContentTypeId">
    <vt:lpwstr>0x0101000AD83A78ED56094BB97DF97748B04DE7</vt:lpwstr>
  </property>
</Properties>
</file>

<file path=docProps/thumbnail.jpeg>
</file>